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6"/>
          </a:solidFill>
        </a:fill>
      </a:tcStyle>
    </a:wholeTbl>
    <a:band2H>
      <a:tcTxStyle b="def" i="def"/>
      <a:tcStyle>
        <a:tcBdr/>
        <a:fill>
          <a:solidFill>
            <a:srgbClr val="ECEC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Shape 10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Arial"/>
      </a:defRPr>
    </a:lvl1pPr>
    <a:lvl2pPr indent="228600" defTabSz="457200" latinLnBrk="0">
      <a:defRPr sz="1200">
        <a:latin typeface="+mn-lt"/>
        <a:ea typeface="+mn-ea"/>
        <a:cs typeface="+mn-cs"/>
        <a:sym typeface="Arial"/>
      </a:defRPr>
    </a:lvl2pPr>
    <a:lvl3pPr indent="457200" defTabSz="457200" latinLnBrk="0">
      <a:defRPr sz="1200">
        <a:latin typeface="+mn-lt"/>
        <a:ea typeface="+mn-ea"/>
        <a:cs typeface="+mn-cs"/>
        <a:sym typeface="Arial"/>
      </a:defRPr>
    </a:lvl3pPr>
    <a:lvl4pPr indent="685800" defTabSz="457200" latinLnBrk="0">
      <a:defRPr sz="1200">
        <a:latin typeface="+mn-lt"/>
        <a:ea typeface="+mn-ea"/>
        <a:cs typeface="+mn-cs"/>
        <a:sym typeface="Arial"/>
      </a:defRPr>
    </a:lvl4pPr>
    <a:lvl5pPr indent="914400" defTabSz="457200" latinLnBrk="0">
      <a:defRPr sz="1200">
        <a:latin typeface="+mn-lt"/>
        <a:ea typeface="+mn-ea"/>
        <a:cs typeface="+mn-cs"/>
        <a:sym typeface="Arial"/>
      </a:defRPr>
    </a:lvl5pPr>
    <a:lvl6pPr indent="1143000" defTabSz="457200" latinLnBrk="0">
      <a:defRPr sz="1200">
        <a:latin typeface="+mn-lt"/>
        <a:ea typeface="+mn-ea"/>
        <a:cs typeface="+mn-cs"/>
        <a:sym typeface="Arial"/>
      </a:defRPr>
    </a:lvl6pPr>
    <a:lvl7pPr indent="1371600" defTabSz="457200" latinLnBrk="0">
      <a:defRPr sz="1200">
        <a:latin typeface="+mn-lt"/>
        <a:ea typeface="+mn-ea"/>
        <a:cs typeface="+mn-cs"/>
        <a:sym typeface="Arial"/>
      </a:defRPr>
    </a:lvl7pPr>
    <a:lvl8pPr indent="1600200" defTabSz="457200" latinLnBrk="0">
      <a:defRPr sz="1200">
        <a:latin typeface="+mn-lt"/>
        <a:ea typeface="+mn-ea"/>
        <a:cs typeface="+mn-cs"/>
        <a:sym typeface="Arial"/>
      </a:defRPr>
    </a:lvl8pPr>
    <a:lvl9pPr indent="1828800" defTabSz="4572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/>
          <p:nvPr>
            <p:ph type="pic" idx="13"/>
          </p:nvPr>
        </p:nvSpPr>
        <p:spPr>
          <a:xfrm>
            <a:off x="1153326" y="791853"/>
            <a:ext cx="7990673" cy="43516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/>
          <p:nvPr/>
        </p:nvSpPr>
        <p:spPr>
          <a:xfrm>
            <a:off x="1153325" y="791851"/>
            <a:ext cx="7990676" cy="4351651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6" name="Body Level One…"/>
          <p:cNvSpPr txBox="1"/>
          <p:nvPr>
            <p:ph type="body" sz="quarter" idx="1" hasCustomPrompt="1"/>
          </p:nvPr>
        </p:nvSpPr>
        <p:spPr>
          <a:xfrm>
            <a:off x="1716022" y="2027359"/>
            <a:ext cx="6400802" cy="642401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FFFFFF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2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2691420"/>
            <a:ext cx="5539858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Box 8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30" name="Straight Connector 10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6400803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41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extBox 8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44" name="Straight Connector 10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6400803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46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6" cy="30474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7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6" cy="30474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icture Placeholder 13"/>
          <p:cNvSpPr/>
          <p:nvPr>
            <p:ph type="pic" idx="13"/>
          </p:nvPr>
        </p:nvSpPr>
        <p:spPr>
          <a:xfrm>
            <a:off x="4807286" y="791853"/>
            <a:ext cx="4343214" cy="43432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" name="Rectangle 3"/>
          <p:cNvSpPr/>
          <p:nvPr/>
        </p:nvSpPr>
        <p:spPr>
          <a:xfrm flipH="1">
            <a:off x="-2" y="0"/>
            <a:ext cx="1153329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" name="Presentation title"/>
          <p:cNvSpPr txBox="1"/>
          <p:nvPr>
            <p:ph type="title" hasCustomPrompt="1"/>
          </p:nvPr>
        </p:nvSpPr>
        <p:spPr>
          <a:xfrm>
            <a:off x="1716022" y="466141"/>
            <a:ext cx="3011554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58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3011554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5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extBox 8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61" name="Straight Connector 10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Text Placeholder 21"/>
          <p:cNvSpPr/>
          <p:nvPr>
            <p:ph type="body" sz="quarter" idx="14" hasCustomPrompt="1"/>
          </p:nvPr>
        </p:nvSpPr>
        <p:spPr>
          <a:xfrm>
            <a:off x="1719263" y="406119"/>
            <a:ext cx="6400803" cy="223841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pPr/>
            <a:r>
              <a:t>SECTION TITLE</a:t>
            </a:r>
          </a:p>
        </p:txBody>
      </p:sp>
      <p:sp>
        <p:nvSpPr>
          <p:cNvPr id="63" name="Text Placeholder 3"/>
          <p:cNvSpPr/>
          <p:nvPr>
            <p:ph type="body" sz="quarter" idx="15" hasCustomPrompt="1"/>
          </p:nvPr>
        </p:nvSpPr>
        <p:spPr>
          <a:xfrm>
            <a:off x="1719263" y="1913449"/>
            <a:ext cx="3008316" cy="30474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s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"/>
          <p:cNvSpPr/>
          <p:nvPr/>
        </p:nvSpPr>
        <p:spPr>
          <a:xfrm flipH="1">
            <a:off x="-2" y="0"/>
            <a:ext cx="1153329" cy="5143500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Presentation title"/>
          <p:cNvSpPr txBox="1"/>
          <p:nvPr>
            <p:ph type="title" hasCustomPrompt="1"/>
          </p:nvPr>
        </p:nvSpPr>
        <p:spPr>
          <a:xfrm>
            <a:off x="1716022" y="466141"/>
            <a:ext cx="4576777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73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4576777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7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6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Box 8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FFFFFF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76" name="Straight Connector 10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4573538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78" name="Text Placeholder 3"/>
          <p:cNvSpPr/>
          <p:nvPr>
            <p:ph type="body" sz="half" idx="14" hasCustomPrompt="1"/>
          </p:nvPr>
        </p:nvSpPr>
        <p:spPr>
          <a:xfrm>
            <a:off x="1719263" y="1913449"/>
            <a:ext cx="4573538" cy="30474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79" name="Picture Placeholder 13"/>
          <p:cNvSpPr/>
          <p:nvPr>
            <p:ph type="pic" sz="quarter" idx="15"/>
          </p:nvPr>
        </p:nvSpPr>
        <p:spPr>
          <a:xfrm>
            <a:off x="6656668" y="2641236"/>
            <a:ext cx="2493834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" name="Picture Placeholder 13"/>
          <p:cNvSpPr/>
          <p:nvPr>
            <p:ph type="pic" sz="quarter" idx="16"/>
          </p:nvPr>
        </p:nvSpPr>
        <p:spPr>
          <a:xfrm>
            <a:off x="6656668" y="0"/>
            <a:ext cx="2493834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9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90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  <a:lvl2pPr marL="0" indent="0">
              <a:buSzTx/>
              <a:buNone/>
              <a:defRPr>
                <a:solidFill>
                  <a:srgbClr val="5F9495"/>
                </a:solidFill>
              </a:defRPr>
            </a:lvl2pPr>
            <a:lvl3pPr marL="0" indent="0">
              <a:buSzTx/>
              <a:buNone/>
              <a:defRPr>
                <a:solidFill>
                  <a:srgbClr val="5F9495"/>
                </a:solidFill>
              </a:defRPr>
            </a:lvl3pPr>
            <a:lvl4pPr marL="0" indent="0">
              <a:buSzTx/>
              <a:buNone/>
              <a:defRPr>
                <a:solidFill>
                  <a:srgbClr val="5F9495"/>
                </a:solidFill>
              </a:defRPr>
            </a:lvl4pPr>
            <a:lvl5pPr marL="0" indent="0">
              <a:buSzTx/>
              <a:buNone/>
              <a:defRPr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9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Box 8"/>
          <p:cNvSpPr txBox="1"/>
          <p:nvPr/>
        </p:nvSpPr>
        <p:spPr>
          <a:xfrm rot="5400000">
            <a:off x="-649819" y="3587851"/>
            <a:ext cx="2477216" cy="177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93" name="Straight Connector 10"/>
          <p:cNvSpPr/>
          <p:nvPr/>
        </p:nvSpPr>
        <p:spPr>
          <a:xfrm>
            <a:off x="1153326" y="506093"/>
            <a:ext cx="479474" cy="3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Text Placeholder 21"/>
          <p:cNvSpPr/>
          <p:nvPr>
            <p:ph type="body" sz="quarter" idx="13" hasCustomPrompt="1"/>
          </p:nvPr>
        </p:nvSpPr>
        <p:spPr>
          <a:xfrm>
            <a:off x="1719263" y="406120"/>
            <a:ext cx="6400802" cy="223840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95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5" cy="3047449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6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5" cy="3047449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traight Connector 17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TextBox 10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5" name="Body Level One…"/>
          <p:cNvSpPr txBox="1"/>
          <p:nvPr>
            <p:ph type="body" idx="1" hasCustomPrompt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" name="Presentation title"/>
          <p:cNvSpPr txBox="1"/>
          <p:nvPr>
            <p:ph type="title" hasCustomPrompt="1"/>
          </p:nvPr>
        </p:nvSpPr>
        <p:spPr>
          <a:xfrm>
            <a:off x="1716022" y="1222449"/>
            <a:ext cx="6400802" cy="11025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6279548" y="4635137"/>
            <a:ext cx="273652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1pPr>
      <a:lvl2pPr marL="557212" marR="0" indent="-100012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2pPr>
      <a:lvl3pPr marL="9944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3pPr>
      <a:lvl4pPr marL="14516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4pPr>
      <a:lvl5pPr marL="19088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»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5pPr>
      <a:lvl6pPr marL="23660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6pPr>
      <a:lvl7pPr marL="28232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7pPr>
      <a:lvl8pPr marL="32804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8pPr>
      <a:lvl9pPr marL="37376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mantha_mcelligott@hotmail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Picture Placeholder 11"/>
          <p:cNvGrpSpPr/>
          <p:nvPr/>
        </p:nvGrpSpPr>
        <p:grpSpPr>
          <a:xfrm>
            <a:off x="1153324" y="791853"/>
            <a:ext cx="7990678" cy="4351650"/>
            <a:chOff x="-1" y="0"/>
            <a:chExt cx="7990676" cy="4351649"/>
          </a:xfrm>
        </p:grpSpPr>
        <p:sp>
          <p:nvSpPr>
            <p:cNvPr id="106" name="Rectangle"/>
            <p:cNvSpPr/>
            <p:nvPr/>
          </p:nvSpPr>
          <p:spPr>
            <a:xfrm>
              <a:off x="-2" y="0"/>
              <a:ext cx="7990677" cy="4351649"/>
            </a:xfrm>
            <a:prstGeom prst="rect">
              <a:avLst/>
            </a:prstGeom>
            <a:solidFill>
              <a:srgbClr val="5F949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pic>
          <p:nvPicPr>
            <p:cNvPr id="107" name="image4.jpeg" descr="image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8020" r="0" b="266"/>
            <a:stretch>
              <a:fillRect/>
            </a:stretch>
          </p:blipFill>
          <p:spPr>
            <a:xfrm>
              <a:off x="-1" y="0"/>
              <a:ext cx="7990677" cy="43516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" name="Text Placeholder 2"/>
          <p:cNvSpPr txBox="1"/>
          <p:nvPr>
            <p:ph type="body" sz="quarter" idx="1"/>
          </p:nvPr>
        </p:nvSpPr>
        <p:spPr>
          <a:xfrm>
            <a:off x="1719263" y="406119"/>
            <a:ext cx="6400803" cy="223841"/>
          </a:xfrm>
          <a:prstGeom prst="rect">
            <a:avLst/>
          </a:prstGeom>
        </p:spPr>
        <p:txBody>
          <a:bodyPr/>
          <a:lstStyle/>
          <a:p>
            <a:pPr/>
            <a:r>
              <a:t>THE AWARDING BODY NETWORK</a:t>
            </a:r>
          </a:p>
        </p:txBody>
      </p:sp>
      <p:sp>
        <p:nvSpPr>
          <p:cNvPr id="110" name="Rectangle 6"/>
          <p:cNvSpPr/>
          <p:nvPr/>
        </p:nvSpPr>
        <p:spPr>
          <a:xfrm>
            <a:off x="1153324" y="791851"/>
            <a:ext cx="3997926" cy="4351651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rcRect l="20818" t="0" r="0" b="0"/>
          <a:stretch>
            <a:fillRect/>
          </a:stretch>
        </p:blipFill>
        <p:spPr>
          <a:xfrm>
            <a:off x="1146188" y="2691420"/>
            <a:ext cx="4386533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Provider’s Toolbox:</a:t>
            </a:r>
          </a:p>
          <a:p>
            <a:pPr/>
            <a:r>
              <a:t>1. Giving Feedback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INSPIRE model</a:t>
            </a:r>
          </a:p>
        </p:txBody>
      </p:sp>
      <p:sp>
        <p:nvSpPr>
          <p:cNvPr id="160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2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61" name="Text Placeholder 4"/>
          <p:cNvSpPr/>
          <p:nvPr>
            <p:ph type="body" idx="14"/>
          </p:nvPr>
        </p:nvSpPr>
        <p:spPr>
          <a:xfrm>
            <a:off x="1538221" y="1394012"/>
            <a:ext cx="7871732" cy="32176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 </a:t>
            </a:r>
            <a:r>
              <a:rPr b="0"/>
              <a:t>- Inspire and motivate your followers with a unified vision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</a:t>
            </a:r>
            <a:r>
              <a:rPr b="0"/>
              <a:t> - Nurture an environment of team-focused goals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 </a:t>
            </a:r>
            <a:r>
              <a:rPr b="0"/>
              <a:t>- Set the example you want to see in your followers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</a:t>
            </a:r>
            <a:r>
              <a:rPr b="0"/>
              <a:t> - Praise, and give constructive feedback to help your followers develop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</a:t>
            </a:r>
            <a:r>
              <a:rPr b="0"/>
              <a:t> - Insist on setting high standards, relative to each individual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</a:t>
            </a:r>
            <a:r>
              <a:rPr b="0"/>
              <a:t> - Recognise and respond to each individual’s needs </a:t>
            </a:r>
            <a:endParaRPr>
              <a:solidFill>
                <a:srgbClr val="E8EC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33756">
              <a:lnSpc>
                <a:spcPct val="80000"/>
              </a:lnSpc>
              <a:spcBef>
                <a:spcPts val="700"/>
              </a:spcBef>
              <a:defRPr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3756">
              <a:lnSpc>
                <a:spcPct val="80000"/>
              </a:lnSpc>
              <a:spcBef>
                <a:spcPts val="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</a:t>
            </a:r>
            <a:r>
              <a:rPr b="0"/>
              <a:t> - Encourage followers to create and implement their own solutions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ne last th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One last thing…</a:t>
            </a:r>
          </a:p>
        </p:txBody>
      </p:sp>
      <p:sp>
        <p:nvSpPr>
          <p:cNvPr id="164" name="Text Placeholder 21"/>
          <p:cNvSpPr txBox="1"/>
          <p:nvPr>
            <p:ph type="body" sz="quarter" idx="1"/>
          </p:nvPr>
        </p:nvSpPr>
        <p:spPr>
          <a:xfrm>
            <a:off x="1719263" y="406120"/>
            <a:ext cx="6400802" cy="22384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4E4E4C"/>
                </a:solidFill>
              </a:defRPr>
            </a:pPr>
          </a:p>
        </p:txBody>
      </p:sp>
      <p:sp>
        <p:nvSpPr>
          <p:cNvPr id="165" name="Text Placeholder 3"/>
          <p:cNvSpPr txBox="1"/>
          <p:nvPr/>
        </p:nvSpPr>
        <p:spPr>
          <a:xfrm>
            <a:off x="1719263" y="406120"/>
            <a:ext cx="6400802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66" name="If in doubt, HEEAR:…"/>
          <p:cNvSpPr txBox="1"/>
          <p:nvPr/>
        </p:nvSpPr>
        <p:spPr>
          <a:xfrm>
            <a:off x="3523858" y="1417911"/>
            <a:ext cx="2785127" cy="3152137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FF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If in doubt, HEEAR: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Humble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Encouraging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Empathetic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Appropriate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Rapport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Question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7763"/>
          </a:lstStyle>
          <a:p>
            <a:pPr/>
            <a:r>
              <a:t>Questions?</a:t>
            </a:r>
          </a:p>
        </p:txBody>
      </p:sp>
      <p:sp>
        <p:nvSpPr>
          <p:cNvPr id="169" name="Text Placeholder 21"/>
          <p:cNvSpPr txBox="1"/>
          <p:nvPr>
            <p:ph type="body" sz="quarter" idx="1"/>
          </p:nvPr>
        </p:nvSpPr>
        <p:spPr>
          <a:xfrm>
            <a:off x="1719263" y="406119"/>
            <a:ext cx="6400803" cy="223841"/>
          </a:xfrm>
          <a:prstGeom prst="rect">
            <a:avLst/>
          </a:prstGeom>
        </p:spPr>
        <p:txBody>
          <a:bodyPr/>
          <a:lstStyle>
            <a:lvl1pPr>
              <a:spcBef>
                <a:spcPts val="100"/>
              </a:spcBef>
              <a:defRPr cap="all" spc="300" sz="700">
                <a:solidFill>
                  <a:srgbClr val="4E4E4C"/>
                </a:solidFill>
              </a:defRPr>
            </a:lvl1pPr>
          </a:lstStyle>
          <a:p>
            <a:pPr/>
            <a:r>
              <a:t>LEARN – LEAD - INSPIRE</a:t>
            </a:r>
          </a:p>
        </p:txBody>
      </p:sp>
      <p:sp>
        <p:nvSpPr>
          <p:cNvPr id="170" name="samantha_mcelligott@hotmail.com"/>
          <p:cNvSpPr txBox="1"/>
          <p:nvPr/>
        </p:nvSpPr>
        <p:spPr>
          <a:xfrm>
            <a:off x="3484805" y="2386331"/>
            <a:ext cx="3665074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j-lt"/>
                <a:ea typeface="+mj-ea"/>
                <a:cs typeface="+mj-cs"/>
                <a:sym typeface="Helvetica"/>
                <a:hlinkClick r:id="rId2" invalidUrl="" action="" tgtFrame="" tooltip="" history="1" highlightClick="0" endSnd="0"/>
              </a:defRPr>
            </a:lvl1pPr>
          </a:lstStyle>
          <a:p>
            <a:pPr>
              <a:defRPr>
                <a:solidFill>
                  <a:srgbClr val="FFFFFF"/>
                </a:solidFill>
              </a:defRPr>
            </a:pPr>
            <a:r>
              <a:rPr>
                <a:solidFill>
                  <a:srgbClr val="0000FF"/>
                </a:solidFill>
                <a:hlinkClick r:id="rId2" invalidUrl="" action="" tgtFrame="" tooltip="" history="1" highlightClick="0" endSnd="0"/>
              </a:rPr>
              <a:t>samantha_mcelligott@hotmail.com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Session Overview</a:t>
            </a:r>
          </a:p>
        </p:txBody>
      </p:sp>
      <p:sp>
        <p:nvSpPr>
          <p:cNvPr id="115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2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16" name="Text Placeholder 4"/>
          <p:cNvSpPr/>
          <p:nvPr>
            <p:ph type="body" idx="14"/>
          </p:nvPr>
        </p:nvSpPr>
        <p:spPr>
          <a:xfrm>
            <a:off x="1708597" y="1371734"/>
            <a:ext cx="6880133" cy="3375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0280">
              <a:spcBef>
                <a:spcPts val="0"/>
              </a:spcBef>
              <a:defRPr b="1" cap="none" spc="0" sz="1806">
                <a:solidFill>
                  <a:schemeClr val="accent4"/>
                </a:solidFill>
              </a:defRPr>
            </a:pPr>
            <a:r>
              <a:t>- Based on recent research</a:t>
            </a:r>
            <a:endParaRPr spc="245">
              <a:solidFill>
                <a:srgbClr val="FFFFFF"/>
              </a:solidFill>
            </a:endParaRPr>
          </a:p>
          <a:p>
            <a:pPr lvl="1" marL="434579" indent="-159345" defTabSz="330280">
              <a:spcBef>
                <a:spcPts val="0"/>
              </a:spcBef>
              <a:buChar char="-"/>
              <a:defRPr cap="none" spc="0" sz="1806">
                <a:solidFill>
                  <a:schemeClr val="accent4"/>
                </a:solidFill>
              </a:defRPr>
            </a:pPr>
            <a:r>
              <a:t>i.e., evidence of current situation, and what else is needed </a:t>
            </a:r>
            <a:endParaRPr spc="245">
              <a:solidFill>
                <a:srgbClr val="FFFFFF"/>
              </a:solidFill>
            </a:endParaRPr>
          </a:p>
          <a:p>
            <a:pPr lvl="1" marL="434579" indent="-159345" defTabSz="330280">
              <a:spcBef>
                <a:spcPts val="0"/>
              </a:spcBef>
              <a:buChar char="-"/>
              <a:defRPr cap="none" spc="0" sz="1806">
                <a:solidFill>
                  <a:schemeClr val="accent4"/>
                </a:solidFill>
              </a:defRPr>
            </a:pPr>
          </a:p>
          <a:p>
            <a:pPr marL="159345" indent="-159345" defTabSz="330280">
              <a:spcBef>
                <a:spcPts val="0"/>
              </a:spcBef>
              <a:buSzPct val="100000"/>
              <a:buChar char="-"/>
              <a:defRPr b="1" cap="none" spc="0" sz="1806">
                <a:solidFill>
                  <a:schemeClr val="accent4"/>
                </a:solidFill>
              </a:defRPr>
            </a:pPr>
            <a:r>
              <a:t>Well done!</a:t>
            </a:r>
            <a:endParaRPr spc="245">
              <a:solidFill>
                <a:srgbClr val="FFFFFF"/>
              </a:solidFill>
            </a:endParaRPr>
          </a:p>
          <a:p>
            <a:pPr lvl="1" marL="434579" indent="-159345" defTabSz="330280">
              <a:spcBef>
                <a:spcPts val="0"/>
              </a:spcBef>
              <a:buChar char="-"/>
              <a:defRPr cap="none" spc="0" sz="1806">
                <a:solidFill>
                  <a:schemeClr val="accent4"/>
                </a:solidFill>
              </a:defRPr>
            </a:pPr>
            <a:r>
              <a:t>Tweaking performance, recognising your strengths, working on refining skills</a:t>
            </a:r>
            <a:endParaRPr spc="245">
              <a:solidFill>
                <a:srgbClr val="FFFFFF"/>
              </a:solidFill>
            </a:endParaRPr>
          </a:p>
          <a:p>
            <a:pPr lvl="1" marL="434579" indent="-159345" defTabSz="330280">
              <a:spcBef>
                <a:spcPts val="0"/>
              </a:spcBef>
              <a:buChar char="-"/>
              <a:defRPr cap="none" spc="0" sz="1806">
                <a:solidFill>
                  <a:schemeClr val="accent4"/>
                </a:solidFill>
              </a:defRPr>
            </a:pPr>
          </a:p>
          <a:p>
            <a:pPr marL="159345" indent="-159345" defTabSz="330280">
              <a:spcBef>
                <a:spcPts val="0"/>
              </a:spcBef>
              <a:buSzPct val="100000"/>
              <a:buChar char="-"/>
              <a:defRPr b="1" cap="none" spc="0" sz="1806">
                <a:solidFill>
                  <a:schemeClr val="accent4"/>
                </a:solidFill>
              </a:defRPr>
            </a:pPr>
            <a:r>
              <a:t>What and How?</a:t>
            </a:r>
            <a:endParaRPr spc="245">
              <a:solidFill>
                <a:srgbClr val="FFFFFF"/>
              </a:solidFill>
            </a:endParaRPr>
          </a:p>
          <a:p>
            <a:pPr lvl="1" marL="434579" indent="-159345" defTabSz="330280">
              <a:spcBef>
                <a:spcPts val="0"/>
              </a:spcBef>
              <a:buChar char="-"/>
              <a:defRPr cap="none" spc="0" sz="1806">
                <a:solidFill>
                  <a:schemeClr val="accent4"/>
                </a:solidFill>
              </a:defRPr>
            </a:pPr>
            <a:r>
              <a:t>Definition and understanding importance of good feedback, and how to do it!</a:t>
            </a:r>
          </a:p>
          <a:p>
            <a:pPr defTabSz="330280">
              <a:spcBef>
                <a:spcPts val="0"/>
              </a:spcBef>
              <a:defRPr cap="none" spc="0" sz="1806">
                <a:solidFill>
                  <a:schemeClr val="accent4"/>
                </a:solidFill>
              </a:defRPr>
            </a:pPr>
          </a:p>
          <a:p>
            <a:pPr defTabSz="330280">
              <a:spcBef>
                <a:spcPts val="0"/>
              </a:spcBef>
              <a:defRPr b="1" cap="none" spc="0" sz="1806">
                <a:solidFill>
                  <a:schemeClr val="accent4"/>
                </a:solidFill>
              </a:defRPr>
            </a:pPr>
            <a:r>
              <a:t>- Questions welcome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Effective Feedback</a:t>
            </a:r>
          </a:p>
        </p:txBody>
      </p:sp>
      <p:sp>
        <p:nvSpPr>
          <p:cNvPr id="119" name="Text Placeholder 3"/>
          <p:cNvSpPr txBox="1"/>
          <p:nvPr>
            <p:ph type="body" sz="quarter" idx="1"/>
          </p:nvPr>
        </p:nvSpPr>
        <p:spPr>
          <a:xfrm>
            <a:off x="1716022" y="421456"/>
            <a:ext cx="6400802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20" name="Text Placeholder 4"/>
          <p:cNvSpPr/>
          <p:nvPr>
            <p:ph type="body" idx="14"/>
          </p:nvPr>
        </p:nvSpPr>
        <p:spPr>
          <a:xfrm>
            <a:off x="1712779" y="1568658"/>
            <a:ext cx="7021085" cy="3047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280902">
              <a:lnSpc>
                <a:spcPct val="80000"/>
              </a:lnSpc>
              <a:spcBef>
                <a:spcPts val="0"/>
              </a:spcBef>
              <a:defRPr b="1" cap="none" spc="0" sz="2112">
                <a:solidFill>
                  <a:schemeClr val="accent4"/>
                </a:solidFill>
              </a:defRPr>
            </a:pPr>
            <a:r>
              <a:t>Purpose:</a:t>
            </a:r>
          </a:p>
          <a:p>
            <a:pPr defTabSz="280902">
              <a:lnSpc>
                <a:spcPct val="80000"/>
              </a:lnSpc>
              <a:spcBef>
                <a:spcPts val="0"/>
              </a:spcBef>
              <a:defRPr cap="none" spc="0" sz="2112">
                <a:solidFill>
                  <a:schemeClr val="accent4"/>
                </a:solidFill>
              </a:defRPr>
            </a:pPr>
            <a:r>
              <a:t>-  Appraise performance (self and expert)</a:t>
            </a:r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12">
                <a:solidFill>
                  <a:schemeClr val="accent4"/>
                </a:solidFill>
              </a:defRPr>
            </a:pPr>
            <a:r>
              <a:t>Direct performance (expert input)</a:t>
            </a:r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12">
                <a:solidFill>
                  <a:schemeClr val="accent4"/>
                </a:solidFill>
              </a:defRPr>
            </a:pPr>
            <a:r>
              <a:t>Develop confidence in candidate’s own ability</a:t>
            </a:r>
          </a:p>
          <a:p>
            <a:pPr defTabSz="280902">
              <a:lnSpc>
                <a:spcPct val="80000"/>
              </a:lnSpc>
              <a:spcBef>
                <a:spcPts val="0"/>
              </a:spcBef>
              <a:defRPr cap="none" spc="0" sz="2112">
                <a:solidFill>
                  <a:schemeClr val="accent4"/>
                </a:solidFill>
              </a:defRPr>
            </a:pPr>
          </a:p>
          <a:p>
            <a:pPr defTabSz="280902">
              <a:lnSpc>
                <a:spcPct val="80000"/>
              </a:lnSpc>
              <a:spcBef>
                <a:spcPts val="0"/>
              </a:spcBef>
              <a:defRPr b="1" cap="none" spc="0" sz="2112">
                <a:solidFill>
                  <a:schemeClr val="accent4"/>
                </a:solidFill>
              </a:defRPr>
            </a:pPr>
            <a:r>
              <a:t>Logistics:</a:t>
            </a:r>
            <a:endParaRPr b="0"/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spc="0" sz="2112">
                <a:solidFill>
                  <a:schemeClr val="accent4"/>
                </a:solidFill>
              </a:defRPr>
            </a:pPr>
            <a:r>
              <a:rPr b="0"/>
              <a:t>Timely (Hot? Cold? environmental considerations)</a:t>
            </a:r>
            <a:endParaRPr b="0"/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spc="0" sz="2112">
                <a:solidFill>
                  <a:schemeClr val="accent4"/>
                </a:solidFill>
              </a:defRPr>
            </a:pPr>
            <a:r>
              <a:rPr b="0"/>
              <a:t>Specific</a:t>
            </a:r>
            <a:endParaRPr b="0"/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spc="0" sz="2112">
                <a:solidFill>
                  <a:schemeClr val="accent4"/>
                </a:solidFill>
              </a:defRPr>
            </a:pPr>
            <a:r>
              <a:rPr b="0"/>
              <a:t>Relevant</a:t>
            </a:r>
            <a:endParaRPr b="0"/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spc="0" sz="2112">
                <a:solidFill>
                  <a:schemeClr val="accent4"/>
                </a:solidFill>
              </a:defRPr>
            </a:pPr>
            <a:r>
              <a:rPr b="0"/>
              <a:t>Factual - behaviours and actions</a:t>
            </a:r>
            <a:endParaRPr b="0"/>
          </a:p>
          <a:p>
            <a:pPr marL="154004" indent="-154004" defTabSz="280902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spc="0" sz="2112">
                <a:solidFill>
                  <a:schemeClr val="accent4"/>
                </a:solidFill>
              </a:defRPr>
            </a:pPr>
            <a:r>
              <a:rPr b="0"/>
              <a:t>When to give a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ur Influence"/>
          <p:cNvSpPr txBox="1"/>
          <p:nvPr>
            <p:ph type="title"/>
          </p:nvPr>
        </p:nvSpPr>
        <p:spPr>
          <a:xfrm>
            <a:off x="1719263" y="516941"/>
            <a:ext cx="6400802" cy="11025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Our Influence</a:t>
            </a:r>
          </a:p>
        </p:txBody>
      </p:sp>
      <p:sp>
        <p:nvSpPr>
          <p:cNvPr id="123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Problems:…"/>
          <p:cNvSpPr txBox="1"/>
          <p:nvPr/>
        </p:nvSpPr>
        <p:spPr>
          <a:xfrm>
            <a:off x="1783007" y="1570921"/>
            <a:ext cx="6531553" cy="3384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200">
                <a:solidFill>
                  <a:schemeClr val="accent4"/>
                </a:solidFill>
              </a:defRPr>
            </a:pPr>
            <a:r>
              <a:t>Problems:</a:t>
            </a:r>
          </a:p>
          <a:p>
            <a:pPr>
              <a:defRPr sz="2200">
                <a:solidFill>
                  <a:schemeClr val="accent4"/>
                </a:solidFill>
              </a:defRPr>
            </a:pPr>
            <a:r>
              <a:t>- Time, place and situation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Personal opinion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How you are feeling!</a:t>
            </a:r>
          </a:p>
          <a:p>
            <a:pPr>
              <a:defRPr sz="2200">
                <a:solidFill>
                  <a:schemeClr val="accent4"/>
                </a:solidFill>
              </a:defRPr>
            </a:pPr>
          </a:p>
          <a:p>
            <a:pPr>
              <a:defRPr b="1" sz="2200">
                <a:solidFill>
                  <a:schemeClr val="accent4"/>
                </a:solidFill>
              </a:defRPr>
            </a:pPr>
            <a:r>
              <a:t>Antidote: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Breathe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Appointment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Stick to the facts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Make notes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afety First"/>
          <p:cNvSpPr txBox="1"/>
          <p:nvPr>
            <p:ph type="title"/>
          </p:nvPr>
        </p:nvSpPr>
        <p:spPr>
          <a:xfrm>
            <a:off x="1716022" y="402640"/>
            <a:ext cx="6407284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Safety 1st, but what if they’re just a pain?!</a:t>
            </a:r>
          </a:p>
        </p:txBody>
      </p:sp>
      <p:sp>
        <p:nvSpPr>
          <p:cNvPr id="127" name="Is there an immediate or pending safety concern?"/>
          <p:cNvSpPr txBox="1"/>
          <p:nvPr>
            <p:ph type="body" sz="quarter" idx="1"/>
          </p:nvPr>
        </p:nvSpPr>
        <p:spPr>
          <a:xfrm>
            <a:off x="1830322" y="1402538"/>
            <a:ext cx="6400802" cy="642400"/>
          </a:xfrm>
          <a:prstGeom prst="rect">
            <a:avLst/>
          </a:prstGeom>
        </p:spPr>
        <p:txBody>
          <a:bodyPr/>
          <a:lstStyle>
            <a:lvl1pPr algn="ctr">
              <a:defRPr b="1" i="1" spc="600" sz="1500">
                <a:solidFill>
                  <a:schemeClr val="accent4"/>
                </a:solidFill>
              </a:defRPr>
            </a:lvl1pPr>
          </a:lstStyle>
          <a:p>
            <a:pPr/>
            <a:r>
              <a:t>Is there an immediate or pending safety concern?</a:t>
            </a:r>
          </a:p>
        </p:txBody>
      </p:sp>
      <p:sp>
        <p:nvSpPr>
          <p:cNvPr id="128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Text Placeholder 3"/>
          <p:cNvSpPr/>
          <p:nvPr>
            <p:ph type="body" idx="14"/>
          </p:nvPr>
        </p:nvSpPr>
        <p:spPr>
          <a:xfrm>
            <a:off x="1719261" y="2627557"/>
            <a:ext cx="3008315" cy="3047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/>
          </a:p>
          <a:p>
            <a:pPr algn="ctr"/>
          </a:p>
          <a:p>
            <a:pPr algn="ctr"/>
          </a:p>
          <a:p>
            <a:pPr algn="ctr"/>
          </a:p>
          <a:p>
            <a:pPr algn="ctr"/>
          </a:p>
          <a:p>
            <a:pPr algn="ctr"/>
            <a:r>
              <a:t>Fix it!</a:t>
            </a:r>
          </a:p>
        </p:txBody>
      </p:sp>
      <p:sp>
        <p:nvSpPr>
          <p:cNvPr id="130" name="Text Placeholder 3"/>
          <p:cNvSpPr/>
          <p:nvPr>
            <p:ph type="body" idx="15"/>
          </p:nvPr>
        </p:nvSpPr>
        <p:spPr>
          <a:xfrm>
            <a:off x="5108509" y="2627557"/>
            <a:ext cx="3008315" cy="3047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/>
          </a:p>
          <a:p>
            <a:pPr algn="ctr"/>
          </a:p>
          <a:p>
            <a:pPr algn="ctr"/>
          </a:p>
          <a:p>
            <a:pPr algn="ctr"/>
          </a:p>
          <a:p>
            <a:pPr algn="ctr"/>
          </a:p>
          <a:p>
            <a:pPr algn="ctr"/>
            <a:r>
              <a:t>Think about behaviours</a:t>
            </a:r>
          </a:p>
        </p:txBody>
      </p:sp>
      <p:sp>
        <p:nvSpPr>
          <p:cNvPr id="131" name="Text Placeholder 3"/>
          <p:cNvSpPr txBox="1"/>
          <p:nvPr/>
        </p:nvSpPr>
        <p:spPr>
          <a:xfrm>
            <a:off x="1716022" y="421456"/>
            <a:ext cx="6400802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32" name="Text Placeholder 3"/>
          <p:cNvSpPr txBox="1"/>
          <p:nvPr/>
        </p:nvSpPr>
        <p:spPr>
          <a:xfrm>
            <a:off x="1716022" y="2627557"/>
            <a:ext cx="6400802" cy="23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ctr" defTabSz="434340">
              <a:defRPr b="1" cap="all" spc="300" sz="1000">
                <a:solidFill>
                  <a:srgbClr val="4E4E4C"/>
                </a:solidFill>
              </a:defRPr>
            </a:lvl1pPr>
          </a:lstStyle>
          <a:p>
            <a:pPr/>
            <a:r>
              <a:t>Yes                                            no</a:t>
            </a:r>
          </a:p>
        </p:txBody>
      </p:sp>
      <p:sp>
        <p:nvSpPr>
          <p:cNvPr id="133" name="Text Placeholder 3"/>
          <p:cNvSpPr txBox="1"/>
          <p:nvPr/>
        </p:nvSpPr>
        <p:spPr>
          <a:xfrm>
            <a:off x="1716022" y="4625156"/>
            <a:ext cx="6400802" cy="23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ctr" defTabSz="434340">
              <a:defRPr b="1" cap="all" spc="300" sz="1000">
                <a:solidFill>
                  <a:srgbClr val="4E4E4C"/>
                </a:solidFill>
              </a:defRPr>
            </a:lvl1pPr>
          </a:lstStyle>
          <a:p>
            <a:pPr/>
            <a:r>
              <a:t>Return to top of diagram</a:t>
            </a:r>
          </a:p>
        </p:txBody>
      </p:sp>
      <p:sp>
        <p:nvSpPr>
          <p:cNvPr id="134" name="Line"/>
          <p:cNvSpPr/>
          <p:nvPr/>
        </p:nvSpPr>
        <p:spPr>
          <a:xfrm>
            <a:off x="6324717" y="2090995"/>
            <a:ext cx="367999" cy="367999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5" name="Line"/>
          <p:cNvSpPr/>
          <p:nvPr/>
        </p:nvSpPr>
        <p:spPr>
          <a:xfrm flipH="1">
            <a:off x="3432837" y="2090995"/>
            <a:ext cx="367999" cy="367999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Line"/>
          <p:cNvSpPr/>
          <p:nvPr/>
        </p:nvSpPr>
        <p:spPr>
          <a:xfrm>
            <a:off x="3223417" y="3080814"/>
            <a:ext cx="2" cy="376979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7" name="Line"/>
          <p:cNvSpPr/>
          <p:nvPr/>
        </p:nvSpPr>
        <p:spPr>
          <a:xfrm>
            <a:off x="6754017" y="3080814"/>
            <a:ext cx="2" cy="376979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8" name="Line"/>
          <p:cNvSpPr/>
          <p:nvPr/>
        </p:nvSpPr>
        <p:spPr>
          <a:xfrm flipH="1">
            <a:off x="5668038" y="4118998"/>
            <a:ext cx="367998" cy="367998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9" name="Line"/>
          <p:cNvSpPr/>
          <p:nvPr/>
        </p:nvSpPr>
        <p:spPr>
          <a:xfrm>
            <a:off x="3759317" y="4103662"/>
            <a:ext cx="367998" cy="367998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ositive and Negativ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Positive and Negative</a:t>
            </a:r>
          </a:p>
        </p:txBody>
      </p:sp>
      <p:sp>
        <p:nvSpPr>
          <p:cNvPr id="142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3" name="- Individual and Group Feedback…"/>
          <p:cNvSpPr txBox="1"/>
          <p:nvPr/>
        </p:nvSpPr>
        <p:spPr>
          <a:xfrm>
            <a:off x="1694107" y="1540002"/>
            <a:ext cx="5353032" cy="2063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200">
                <a:solidFill>
                  <a:schemeClr val="accent4"/>
                </a:solidFill>
              </a:defRPr>
            </a:pPr>
            <a:r>
              <a:t>- Individual and Group Feedback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Praise the good!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Using Models</a:t>
            </a:r>
          </a:p>
          <a:p>
            <a:pPr lvl="2" marL="921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CEDAR</a:t>
            </a:r>
          </a:p>
          <a:p>
            <a:pPr lvl="2" marL="921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Good/Bad/Good (NO!)</a:t>
            </a:r>
          </a:p>
          <a:p>
            <a:pPr lvl="2" marL="921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Mindsets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Helpful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Helpful Models</a:t>
            </a:r>
          </a:p>
        </p:txBody>
      </p:sp>
      <p:sp>
        <p:nvSpPr>
          <p:cNvPr id="146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Text Placeholder 3"/>
          <p:cNvSpPr/>
          <p:nvPr>
            <p:ph type="body" idx="14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defRPr b="1" spc="550" sz="2200"/>
            </a:pPr>
            <a:r>
              <a:t>CEDAR</a:t>
            </a:r>
          </a:p>
          <a:p>
            <a:pPr>
              <a:defRPr spc="550" sz="2200"/>
            </a:pPr>
          </a:p>
          <a:p>
            <a:pPr>
              <a:defRPr spc="550" sz="2200"/>
            </a:pPr>
            <a:r>
              <a:rPr b="1"/>
              <a:t>C</a:t>
            </a:r>
            <a:r>
              <a:t>ontext</a:t>
            </a:r>
          </a:p>
          <a:p>
            <a:pPr>
              <a:defRPr spc="550" sz="2200"/>
            </a:pPr>
            <a:r>
              <a:rPr b="1"/>
              <a:t>E</a:t>
            </a:r>
            <a:r>
              <a:t>xamples</a:t>
            </a:r>
          </a:p>
          <a:p>
            <a:pPr>
              <a:defRPr spc="550" sz="2200"/>
            </a:pPr>
            <a:r>
              <a:rPr b="1"/>
              <a:t>D</a:t>
            </a:r>
            <a:r>
              <a:t>iagnosis</a:t>
            </a:r>
          </a:p>
          <a:p>
            <a:pPr>
              <a:defRPr spc="550" sz="2200"/>
            </a:pPr>
            <a:r>
              <a:rPr b="1"/>
              <a:t>A</a:t>
            </a:r>
            <a:r>
              <a:t>ction</a:t>
            </a:r>
          </a:p>
          <a:p>
            <a:pPr>
              <a:defRPr spc="550" sz="2200"/>
            </a:pPr>
            <a:r>
              <a:rPr b="1"/>
              <a:t>R</a:t>
            </a:r>
            <a:r>
              <a:t>eview</a:t>
            </a:r>
          </a:p>
          <a:p>
            <a:pPr>
              <a:defRPr spc="550" sz="2200"/>
            </a:pPr>
          </a:p>
          <a:p>
            <a:pPr>
              <a:defRPr spc="225" sz="900"/>
            </a:pPr>
            <a:r>
              <a:t>Wildman (2003)</a:t>
            </a:r>
          </a:p>
        </p:txBody>
      </p:sp>
      <p:sp>
        <p:nvSpPr>
          <p:cNvPr id="148" name="Text Placeholder 3"/>
          <p:cNvSpPr/>
          <p:nvPr>
            <p:ph type="body" idx="15"/>
          </p:nvPr>
        </p:nvSpPr>
        <p:spPr>
          <a:xfrm>
            <a:off x="4826827" y="1913449"/>
            <a:ext cx="3289997" cy="30474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defRPr b="1" spc="425" sz="1700"/>
            </a:pPr>
            <a:r>
              <a:t>Fixed and growth mindset</a:t>
            </a:r>
          </a:p>
          <a:p>
            <a:pPr/>
          </a:p>
          <a:p>
            <a:pPr>
              <a:defRPr spc="450" sz="1800"/>
            </a:pPr>
            <a:r>
              <a:t>-Challenges</a:t>
            </a:r>
          </a:p>
          <a:p>
            <a:pPr>
              <a:defRPr spc="450" sz="1800"/>
            </a:pPr>
            <a:r>
              <a:t>-Obstacles</a:t>
            </a:r>
          </a:p>
          <a:p>
            <a:pPr>
              <a:defRPr spc="450" sz="1800"/>
            </a:pPr>
            <a:r>
              <a:t>-Effort</a:t>
            </a:r>
          </a:p>
          <a:p>
            <a:pPr>
              <a:defRPr spc="450" sz="1800"/>
            </a:pPr>
            <a:r>
              <a:t>-Criticism</a:t>
            </a:r>
          </a:p>
          <a:p>
            <a:pPr>
              <a:defRPr spc="450" sz="1800"/>
            </a:pPr>
            <a:r>
              <a:t>-Success of others</a:t>
            </a:r>
          </a:p>
          <a:p>
            <a:pPr>
              <a:defRPr spc="450" sz="1800"/>
            </a:pPr>
          </a:p>
          <a:p>
            <a:pPr>
              <a:defRPr spc="225" sz="900"/>
            </a:pPr>
            <a:r>
              <a:t>Dweck (2008)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Developing a Growth Minds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Developing a Growth Mindset</a:t>
            </a:r>
          </a:p>
        </p:txBody>
      </p:sp>
      <p:sp>
        <p:nvSpPr>
          <p:cNvPr id="151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Text Placeholder 3"/>
          <p:cNvSpPr/>
          <p:nvPr>
            <p:ph type="body" idx="14"/>
          </p:nvPr>
        </p:nvSpPr>
        <p:spPr>
          <a:xfrm>
            <a:off x="1719263" y="1371417"/>
            <a:ext cx="3078611" cy="3589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What did you learn from that/today’s performance?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What steps did you take to make today successful?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What are some different strategies you could have used?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How did you keep focused when things were difficult?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What can you learn from the others today?</a:t>
            </a:r>
          </a:p>
        </p:txBody>
      </p:sp>
      <p:sp>
        <p:nvSpPr>
          <p:cNvPr id="153" name="Text Placeholder 3"/>
          <p:cNvSpPr/>
          <p:nvPr>
            <p:ph type="body" idx="15"/>
          </p:nvPr>
        </p:nvSpPr>
        <p:spPr>
          <a:xfrm>
            <a:off x="4812093" y="1371417"/>
            <a:ext cx="3304731" cy="3589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This is challenging, but I believe you can master it.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You haven’t got it yet, but you will if you keep working and thinking about it.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It hasn’t gone unnoticed how much effort you made today.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It’s ok to take risks, that’s how we learn.</a:t>
            </a:r>
          </a:p>
          <a:p>
            <a:pPr marL="130266" indent="-130266">
              <a:spcBef>
                <a:spcPts val="0"/>
              </a:spcBef>
              <a:buSzPct val="100000"/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Getting better takes time, and I see you improving.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Key Poi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Key Points</a:t>
            </a:r>
          </a:p>
        </p:txBody>
      </p:sp>
      <p:sp>
        <p:nvSpPr>
          <p:cNvPr id="156" name="Text Placeholder 21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Purpose - why do I need to give them feedback?…"/>
          <p:cNvSpPr txBox="1"/>
          <p:nvPr/>
        </p:nvSpPr>
        <p:spPr>
          <a:xfrm>
            <a:off x="1668707" y="1520121"/>
            <a:ext cx="6495431" cy="2723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Purpose - why do I need to give them feedback?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Consider time, place, and mood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Consider structure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Consider making notes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Keep it factual, specific and something they can actually work on!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Keep it consistent (verbal/written)</a:t>
            </a:r>
          </a:p>
          <a:p>
            <a:pPr marL="159214" indent="-159214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Action Plan and Reviewing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