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D6D6"/>
          </a:solidFill>
        </a:fill>
      </a:tcStyle>
    </a:wholeTbl>
    <a:band2H>
      <a:tcTxStyle b="def" i="def"/>
      <a:tcStyle>
        <a:tcBdr/>
        <a:fill>
          <a:solidFill>
            <a:srgbClr val="ECEC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CDC"/>
          </a:solidFill>
        </a:fill>
      </a:tcStyle>
    </a:wholeTbl>
    <a:band2H>
      <a:tcTxStyle b="def" i="def"/>
      <a:tcStyle>
        <a:tcBdr/>
        <a:fill>
          <a:solidFill>
            <a:schemeClr val="accent6">
              <a:lumOff val="63215"/>
            </a:scheme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 b="def" i="def"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" name="Shape 10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Arial"/>
      </a:defRPr>
    </a:lvl1pPr>
    <a:lvl2pPr indent="228600" defTabSz="457200" latinLnBrk="0">
      <a:defRPr sz="1200">
        <a:latin typeface="+mj-lt"/>
        <a:ea typeface="+mj-ea"/>
        <a:cs typeface="+mj-cs"/>
        <a:sym typeface="Arial"/>
      </a:defRPr>
    </a:lvl2pPr>
    <a:lvl3pPr indent="457200" defTabSz="457200" latinLnBrk="0">
      <a:defRPr sz="1200">
        <a:latin typeface="+mj-lt"/>
        <a:ea typeface="+mj-ea"/>
        <a:cs typeface="+mj-cs"/>
        <a:sym typeface="Arial"/>
      </a:defRPr>
    </a:lvl3pPr>
    <a:lvl4pPr indent="685800" defTabSz="457200" latinLnBrk="0">
      <a:defRPr sz="1200">
        <a:latin typeface="+mj-lt"/>
        <a:ea typeface="+mj-ea"/>
        <a:cs typeface="+mj-cs"/>
        <a:sym typeface="Arial"/>
      </a:defRPr>
    </a:lvl4pPr>
    <a:lvl5pPr indent="914400" defTabSz="457200" latinLnBrk="0">
      <a:defRPr sz="1200">
        <a:latin typeface="+mj-lt"/>
        <a:ea typeface="+mj-ea"/>
        <a:cs typeface="+mj-cs"/>
        <a:sym typeface="Arial"/>
      </a:defRPr>
    </a:lvl5pPr>
    <a:lvl6pPr indent="1143000" defTabSz="457200" latinLnBrk="0">
      <a:defRPr sz="1200">
        <a:latin typeface="+mj-lt"/>
        <a:ea typeface="+mj-ea"/>
        <a:cs typeface="+mj-cs"/>
        <a:sym typeface="Arial"/>
      </a:defRPr>
    </a:lvl6pPr>
    <a:lvl7pPr indent="1371600" defTabSz="457200" latinLnBrk="0">
      <a:defRPr sz="1200">
        <a:latin typeface="+mj-lt"/>
        <a:ea typeface="+mj-ea"/>
        <a:cs typeface="+mj-cs"/>
        <a:sym typeface="Arial"/>
      </a:defRPr>
    </a:lvl7pPr>
    <a:lvl8pPr indent="1600200" defTabSz="457200" latinLnBrk="0">
      <a:defRPr sz="1200">
        <a:latin typeface="+mj-lt"/>
        <a:ea typeface="+mj-ea"/>
        <a:cs typeface="+mj-cs"/>
        <a:sym typeface="Arial"/>
      </a:defRPr>
    </a:lvl8pPr>
    <a:lvl9pPr indent="1828800" defTabSz="4572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a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/>
          <p:nvPr>
            <p:ph type="pic" idx="13"/>
          </p:nvPr>
        </p:nvSpPr>
        <p:spPr>
          <a:xfrm>
            <a:off x="1153326" y="791853"/>
            <a:ext cx="7990673" cy="43516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6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lou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/>
          <p:nvPr/>
        </p:nvSpPr>
        <p:spPr>
          <a:xfrm>
            <a:off x="1153325" y="791850"/>
            <a:ext cx="7990676" cy="4351654"/>
          </a:xfrm>
          <a:prstGeom prst="rect">
            <a:avLst/>
          </a:prstGeom>
          <a:solidFill>
            <a:srgbClr val="5F949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</p:txBody>
      </p:sp>
      <p:sp>
        <p:nvSpPr>
          <p:cNvPr id="25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6" name="Body Level One…"/>
          <p:cNvSpPr txBox="1"/>
          <p:nvPr>
            <p:ph type="body" sz="quarter" idx="1" hasCustomPrompt="1"/>
          </p:nvPr>
        </p:nvSpPr>
        <p:spPr>
          <a:xfrm>
            <a:off x="1716022" y="2027359"/>
            <a:ext cx="6400802" cy="642403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FFFFFF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FFFFFF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27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" y="2691420"/>
            <a:ext cx="5539858" cy="246635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TextBox 8"/>
          <p:cNvSpPr txBox="1"/>
          <p:nvPr/>
        </p:nvSpPr>
        <p:spPr>
          <a:xfrm rot="5400000">
            <a:off x="-649814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30" name="Straight Connector 10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1" name="Text Placeholder 21"/>
          <p:cNvSpPr/>
          <p:nvPr>
            <p:ph type="body" sz="quarter" idx="13" hasCustomPrompt="1"/>
          </p:nvPr>
        </p:nvSpPr>
        <p:spPr>
          <a:xfrm>
            <a:off x="1719262" y="406119"/>
            <a:ext cx="6400806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"/>
          <p:cNvSpPr/>
          <p:nvPr/>
        </p:nvSpPr>
        <p:spPr>
          <a:xfrm>
            <a:off x="1153325" y="0"/>
            <a:ext cx="7990676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</p:txBody>
      </p:sp>
      <p:sp>
        <p:nvSpPr>
          <p:cNvPr id="40" name="Presentation title"/>
          <p:cNvSpPr txBox="1"/>
          <p:nvPr>
            <p:ph type="title" hasCustomPrompt="1"/>
          </p:nvPr>
        </p:nvSpPr>
        <p:spPr>
          <a:xfrm>
            <a:off x="1716022" y="466141"/>
            <a:ext cx="6400802" cy="11025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41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6400802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TextBox 8"/>
          <p:cNvSpPr txBox="1"/>
          <p:nvPr/>
        </p:nvSpPr>
        <p:spPr>
          <a:xfrm rot="5400000">
            <a:off x="-649814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44" name="Straight Connector 10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5" name="Text Placeholder 21"/>
          <p:cNvSpPr/>
          <p:nvPr>
            <p:ph type="body" sz="quarter" idx="13" hasCustomPrompt="1"/>
          </p:nvPr>
        </p:nvSpPr>
        <p:spPr>
          <a:xfrm>
            <a:off x="1719262" y="406119"/>
            <a:ext cx="6400806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46" name="Text Placeholder 3"/>
          <p:cNvSpPr/>
          <p:nvPr>
            <p:ph type="body" sz="quarter" idx="14" hasCustomPrompt="1"/>
          </p:nvPr>
        </p:nvSpPr>
        <p:spPr>
          <a:xfrm>
            <a:off x="1719263" y="1913449"/>
            <a:ext cx="3008318" cy="3047452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47" name="Text Placeholder 3"/>
          <p:cNvSpPr/>
          <p:nvPr>
            <p:ph type="body" sz="quarter" idx="15" hasCustomPrompt="1"/>
          </p:nvPr>
        </p:nvSpPr>
        <p:spPr>
          <a:xfrm>
            <a:off x="5108509" y="1913449"/>
            <a:ext cx="3008318" cy="3047452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icture Placeholder 13"/>
          <p:cNvSpPr/>
          <p:nvPr>
            <p:ph type="pic" idx="13"/>
          </p:nvPr>
        </p:nvSpPr>
        <p:spPr>
          <a:xfrm>
            <a:off x="4807286" y="791853"/>
            <a:ext cx="4343214" cy="434321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6" name="Rectangle 3"/>
          <p:cNvSpPr/>
          <p:nvPr/>
        </p:nvSpPr>
        <p:spPr>
          <a:xfrm flipH="1">
            <a:off x="-3" y="0"/>
            <a:ext cx="1153331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</p:txBody>
      </p:sp>
      <p:sp>
        <p:nvSpPr>
          <p:cNvPr id="57" name="Presentation title"/>
          <p:cNvSpPr txBox="1"/>
          <p:nvPr>
            <p:ph type="title" hasCustomPrompt="1"/>
          </p:nvPr>
        </p:nvSpPr>
        <p:spPr>
          <a:xfrm>
            <a:off x="1716022" y="466141"/>
            <a:ext cx="3011554" cy="11025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58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3011554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59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extBox 8"/>
          <p:cNvSpPr txBox="1"/>
          <p:nvPr/>
        </p:nvSpPr>
        <p:spPr>
          <a:xfrm rot="5400000">
            <a:off x="-649814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61" name="Straight Connector 10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2" name="Text Placeholder 21"/>
          <p:cNvSpPr/>
          <p:nvPr>
            <p:ph type="body" sz="quarter" idx="14" hasCustomPrompt="1"/>
          </p:nvPr>
        </p:nvSpPr>
        <p:spPr>
          <a:xfrm>
            <a:off x="1719262" y="406119"/>
            <a:ext cx="6400806" cy="223841"/>
          </a:xfrm>
          <a:prstGeom prst="rect">
            <a:avLst/>
          </a:prstGeom>
        </p:spPr>
        <p:txBody>
          <a:bodyPr/>
          <a:lstStyle>
            <a:lvl1pPr>
              <a:defRPr cap="none"/>
            </a:lvl1pPr>
          </a:lstStyle>
          <a:p>
            <a:pPr/>
            <a:r>
              <a:t>SECTION TITLE</a:t>
            </a:r>
          </a:p>
        </p:txBody>
      </p:sp>
      <p:sp>
        <p:nvSpPr>
          <p:cNvPr id="63" name="Text Placeholder 3"/>
          <p:cNvSpPr/>
          <p:nvPr>
            <p:ph type="body" sz="quarter" idx="15" hasCustomPrompt="1"/>
          </p:nvPr>
        </p:nvSpPr>
        <p:spPr>
          <a:xfrm>
            <a:off x="1719263" y="1913449"/>
            <a:ext cx="3008318" cy="3047452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s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3"/>
          <p:cNvSpPr/>
          <p:nvPr/>
        </p:nvSpPr>
        <p:spPr>
          <a:xfrm flipH="1">
            <a:off x="-3" y="0"/>
            <a:ext cx="1153331" cy="5143500"/>
          </a:xfrm>
          <a:prstGeom prst="rect">
            <a:avLst/>
          </a:prstGeom>
          <a:solidFill>
            <a:srgbClr val="5F949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</p:txBody>
      </p:sp>
      <p:sp>
        <p:nvSpPr>
          <p:cNvPr id="72" name="Presentation title"/>
          <p:cNvSpPr txBox="1"/>
          <p:nvPr>
            <p:ph type="title" hasCustomPrompt="1"/>
          </p:nvPr>
        </p:nvSpPr>
        <p:spPr>
          <a:xfrm>
            <a:off x="1716022" y="466141"/>
            <a:ext cx="4576777" cy="11025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73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4576777" cy="6424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cap="none" spc="0" sz="1500">
                <a:solidFill>
                  <a:srgbClr val="5F9495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cap="none" spc="0" sz="1500"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7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6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TextBox 8"/>
          <p:cNvSpPr txBox="1"/>
          <p:nvPr/>
        </p:nvSpPr>
        <p:spPr>
          <a:xfrm rot="5400000">
            <a:off x="-649814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76" name="Straight Connector 10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7" name="Text Placeholder 21"/>
          <p:cNvSpPr/>
          <p:nvPr>
            <p:ph type="body" sz="quarter" idx="13" hasCustomPrompt="1"/>
          </p:nvPr>
        </p:nvSpPr>
        <p:spPr>
          <a:xfrm>
            <a:off x="1719263" y="406119"/>
            <a:ext cx="4573540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78" name="Text Placeholder 3"/>
          <p:cNvSpPr/>
          <p:nvPr>
            <p:ph type="body" sz="half" idx="14" hasCustomPrompt="1"/>
          </p:nvPr>
        </p:nvSpPr>
        <p:spPr>
          <a:xfrm>
            <a:off x="1719263" y="1913449"/>
            <a:ext cx="4573540" cy="3047452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cap="none" spc="0"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79" name="Picture Placeholder 13"/>
          <p:cNvSpPr/>
          <p:nvPr>
            <p:ph type="pic" sz="quarter" idx="15"/>
          </p:nvPr>
        </p:nvSpPr>
        <p:spPr>
          <a:xfrm>
            <a:off x="6656668" y="2641236"/>
            <a:ext cx="2493836" cy="2493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0" name="Picture Placeholder 13"/>
          <p:cNvSpPr/>
          <p:nvPr>
            <p:ph type="pic" sz="quarter" idx="16"/>
          </p:nvPr>
        </p:nvSpPr>
        <p:spPr>
          <a:xfrm>
            <a:off x="6656668" y="0"/>
            <a:ext cx="2493836" cy="2493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3"/>
          <p:cNvSpPr/>
          <p:nvPr/>
        </p:nvSpPr>
        <p:spPr>
          <a:xfrm>
            <a:off x="1153325" y="0"/>
            <a:ext cx="7990676" cy="5143500"/>
          </a:xfrm>
          <a:prstGeom prst="rect">
            <a:avLst/>
          </a:prstGeom>
          <a:solidFill>
            <a:srgbClr val="ECF2F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Presentation title"/>
          <p:cNvSpPr txBox="1"/>
          <p:nvPr>
            <p:ph type="title" hasCustomPrompt="1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90" name="Body Level One…"/>
          <p:cNvSpPr txBox="1"/>
          <p:nvPr>
            <p:ph type="body" sz="quarter" idx="1" hasCustomPrompt="1"/>
          </p:nvPr>
        </p:nvSpPr>
        <p:spPr>
          <a:xfrm>
            <a:off x="1716022" y="1271051"/>
            <a:ext cx="6400802" cy="64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F9495"/>
                </a:solidFill>
              </a:defRPr>
            </a:lvl1pPr>
            <a:lvl2pPr marL="0" indent="0">
              <a:buSzTx/>
              <a:buNone/>
              <a:defRPr>
                <a:solidFill>
                  <a:srgbClr val="5F9495"/>
                </a:solidFill>
              </a:defRPr>
            </a:lvl2pPr>
            <a:lvl3pPr marL="0" indent="0">
              <a:buSzTx/>
              <a:buNone/>
              <a:defRPr>
                <a:solidFill>
                  <a:srgbClr val="5F9495"/>
                </a:solidFill>
              </a:defRPr>
            </a:lvl3pPr>
            <a:lvl4pPr marL="0" indent="0">
              <a:buSzTx/>
              <a:buNone/>
              <a:defRPr>
                <a:solidFill>
                  <a:srgbClr val="5F9495"/>
                </a:solidFill>
              </a:defRPr>
            </a:lvl4pPr>
            <a:lvl5pPr marL="0" indent="0">
              <a:buSzTx/>
              <a:buNone/>
              <a:defRPr>
                <a:solidFill>
                  <a:srgbClr val="5F9495"/>
                </a:solidFill>
              </a:defRPr>
            </a:lvl5pPr>
          </a:lstStyle>
          <a:p>
            <a:pPr/>
            <a:r>
              <a:t>Sub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9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TextBox 8"/>
          <p:cNvSpPr txBox="1"/>
          <p:nvPr/>
        </p:nvSpPr>
        <p:spPr>
          <a:xfrm rot="5400000">
            <a:off x="-649816" y="3587850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93" name="Straight Connector 10"/>
          <p:cNvSpPr/>
          <p:nvPr/>
        </p:nvSpPr>
        <p:spPr>
          <a:xfrm>
            <a:off x="1153326" y="506091"/>
            <a:ext cx="479474" cy="5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4" name="Text Placeholder 21"/>
          <p:cNvSpPr/>
          <p:nvPr>
            <p:ph type="body" sz="quarter" idx="13" hasCustomPrompt="1"/>
          </p:nvPr>
        </p:nvSpPr>
        <p:spPr>
          <a:xfrm>
            <a:off x="1719263" y="406120"/>
            <a:ext cx="6400804" cy="223841"/>
          </a:xfrm>
          <a:prstGeom prst="rect">
            <a:avLst/>
          </a:prstGeom>
        </p:spPr>
        <p:txBody>
          <a:bodyPr/>
          <a:lstStyle/>
          <a:p>
            <a:pPr/>
            <a:r>
              <a:t>SECTION TITLE</a:t>
            </a:r>
          </a:p>
        </p:txBody>
      </p:sp>
      <p:sp>
        <p:nvSpPr>
          <p:cNvPr id="95" name="Text Placeholder 3"/>
          <p:cNvSpPr/>
          <p:nvPr>
            <p:ph type="body" sz="quarter" idx="14" hasCustomPrompt="1"/>
          </p:nvPr>
        </p:nvSpPr>
        <p:spPr>
          <a:xfrm>
            <a:off x="1719263" y="1913449"/>
            <a:ext cx="3008317" cy="3047451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96" name="Text Placeholder 3"/>
          <p:cNvSpPr/>
          <p:nvPr>
            <p:ph type="body" sz="quarter" idx="15" hasCustomPrompt="1"/>
          </p:nvPr>
        </p:nvSpPr>
        <p:spPr>
          <a:xfrm>
            <a:off x="5108509" y="1913449"/>
            <a:ext cx="3008317" cy="3047451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/>
            <a:r>
              <a:t>Click to edit body text</a:t>
            </a:r>
          </a:p>
        </p:txBody>
      </p:sp>
      <p:sp>
        <p:nvSpPr>
          <p:cNvPr id="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59" y="274897"/>
            <a:ext cx="598276" cy="51695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traight Connector 17"/>
          <p:cNvSpPr/>
          <p:nvPr/>
        </p:nvSpPr>
        <p:spPr>
          <a:xfrm>
            <a:off x="1153326" y="506091"/>
            <a:ext cx="479474" cy="7"/>
          </a:xfrm>
          <a:prstGeom prst="line">
            <a:avLst/>
          </a:prstGeom>
          <a:ln w="12700">
            <a:solidFill>
              <a:srgbClr val="4E4E4C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TextBox 10"/>
          <p:cNvSpPr txBox="1"/>
          <p:nvPr/>
        </p:nvSpPr>
        <p:spPr>
          <a:xfrm rot="5400000">
            <a:off x="-649814" y="3587851"/>
            <a:ext cx="2477214" cy="177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pc="300" sz="700">
                <a:solidFill>
                  <a:srgbClr val="5F9495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WWW.MOUNTAIN-TRAINING.ORG</a:t>
            </a:r>
          </a:p>
        </p:txBody>
      </p:sp>
      <p:sp>
        <p:nvSpPr>
          <p:cNvPr id="5" name="Body Level One…"/>
          <p:cNvSpPr txBox="1"/>
          <p:nvPr>
            <p:ph type="body" idx="1" hasCustomPrompt="1"/>
          </p:nvPr>
        </p:nvSpPr>
        <p:spPr>
          <a:xfrm>
            <a:off x="1719263" y="406120"/>
            <a:ext cx="6400804" cy="22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SECTION 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" name="Presentation title"/>
          <p:cNvSpPr txBox="1"/>
          <p:nvPr>
            <p:ph type="title" hasCustomPrompt="1"/>
          </p:nvPr>
        </p:nvSpPr>
        <p:spPr>
          <a:xfrm>
            <a:off x="1716022" y="1222449"/>
            <a:ext cx="6400802" cy="1102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6279549" y="4635137"/>
            <a:ext cx="273653" cy="26425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500" u="none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all" i="0" spc="300" strike="noStrike" sz="700" u="none">
          <a:solidFill>
            <a:srgbClr val="4E4E4C"/>
          </a:solidFill>
          <a:uFillTx/>
          <a:latin typeface="+mj-lt"/>
          <a:ea typeface="+mj-ea"/>
          <a:cs typeface="+mj-cs"/>
          <a:sym typeface="Arial"/>
        </a:defRPr>
      </a:lvl1pPr>
      <a:lvl2pPr marL="557212" marR="0" indent="-100012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–"/>
        <a:tabLst/>
        <a:defRPr b="0" baseline="0" cap="all" i="0" spc="300" strike="noStrike" sz="700" u="none">
          <a:solidFill>
            <a:srgbClr val="4E4E4C"/>
          </a:solidFill>
          <a:uFillTx/>
          <a:latin typeface="+mj-lt"/>
          <a:ea typeface="+mj-ea"/>
          <a:cs typeface="+mj-cs"/>
          <a:sym typeface="Arial"/>
        </a:defRPr>
      </a:lvl2pPr>
      <a:lvl3pPr marL="9944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j-lt"/>
          <a:ea typeface="+mj-ea"/>
          <a:cs typeface="+mj-cs"/>
          <a:sym typeface="Arial"/>
        </a:defRPr>
      </a:lvl3pPr>
      <a:lvl4pPr marL="14516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–"/>
        <a:tabLst/>
        <a:defRPr b="0" baseline="0" cap="all" i="0" spc="300" strike="noStrike" sz="700" u="none">
          <a:solidFill>
            <a:srgbClr val="4E4E4C"/>
          </a:solidFill>
          <a:uFillTx/>
          <a:latin typeface="+mj-lt"/>
          <a:ea typeface="+mj-ea"/>
          <a:cs typeface="+mj-cs"/>
          <a:sym typeface="Arial"/>
        </a:defRPr>
      </a:lvl4pPr>
      <a:lvl5pPr marL="19088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»"/>
        <a:tabLst/>
        <a:defRPr b="0" baseline="0" cap="all" i="0" spc="300" strike="noStrike" sz="700" u="none">
          <a:solidFill>
            <a:srgbClr val="4E4E4C"/>
          </a:solidFill>
          <a:uFillTx/>
          <a:latin typeface="+mj-lt"/>
          <a:ea typeface="+mj-ea"/>
          <a:cs typeface="+mj-cs"/>
          <a:sym typeface="Arial"/>
        </a:defRPr>
      </a:lvl5pPr>
      <a:lvl6pPr marL="23660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j-lt"/>
          <a:ea typeface="+mj-ea"/>
          <a:cs typeface="+mj-cs"/>
          <a:sym typeface="Arial"/>
        </a:defRPr>
      </a:lvl6pPr>
      <a:lvl7pPr marL="2823210" marR="0" indent="-80010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j-lt"/>
          <a:ea typeface="+mj-ea"/>
          <a:cs typeface="+mj-cs"/>
          <a:sym typeface="Arial"/>
        </a:defRPr>
      </a:lvl7pPr>
      <a:lvl8pPr marL="3280409" marR="0" indent="-80009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j-lt"/>
          <a:ea typeface="+mj-ea"/>
          <a:cs typeface="+mj-cs"/>
          <a:sym typeface="Arial"/>
        </a:defRPr>
      </a:lvl8pPr>
      <a:lvl9pPr marL="3737609" marR="0" indent="-80009" algn="l" defTabSz="457200" rtl="0" latinLnBrk="0">
        <a:lnSpc>
          <a:spcPct val="100000"/>
        </a:lnSpc>
        <a:spcBef>
          <a:spcPts val="100"/>
        </a:spcBef>
        <a:spcAft>
          <a:spcPts val="0"/>
        </a:spcAft>
        <a:buClrTx/>
        <a:buSzPct val="100000"/>
        <a:buFontTx/>
        <a:buChar char="•"/>
        <a:tabLst/>
        <a:defRPr b="0" baseline="0" cap="all" i="0" spc="300" strike="noStrike" sz="700" u="none">
          <a:solidFill>
            <a:srgbClr val="4E4E4C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amantha_mcelligott@hotmail.com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Picture Placeholder 11"/>
          <p:cNvGrpSpPr/>
          <p:nvPr/>
        </p:nvGrpSpPr>
        <p:grpSpPr>
          <a:xfrm>
            <a:off x="1153321" y="791850"/>
            <a:ext cx="7990685" cy="4351655"/>
            <a:chOff x="-1" y="-1"/>
            <a:chExt cx="7990684" cy="4351653"/>
          </a:xfrm>
        </p:grpSpPr>
        <p:sp>
          <p:nvSpPr>
            <p:cNvPr id="106" name="Rectangle"/>
            <p:cNvSpPr/>
            <p:nvPr/>
          </p:nvSpPr>
          <p:spPr>
            <a:xfrm>
              <a:off x="-2" y="-1"/>
              <a:ext cx="7990684" cy="4351652"/>
            </a:xfrm>
            <a:prstGeom prst="rect">
              <a:avLst/>
            </a:prstGeom>
            <a:solidFill>
              <a:srgbClr val="5F9495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Arial"/>
                </a:defRPr>
              </a:pPr>
            </a:p>
          </p:txBody>
        </p:sp>
        <p:pic>
          <p:nvPicPr>
            <p:cNvPr id="107" name="image4.jpeg" descr="image4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18020" r="0" b="266"/>
            <a:stretch>
              <a:fillRect/>
            </a:stretch>
          </p:blipFill>
          <p:spPr>
            <a:xfrm>
              <a:off x="-1" y="-2"/>
              <a:ext cx="7990685" cy="435165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9" name="Text Placeholder 2"/>
          <p:cNvSpPr txBox="1"/>
          <p:nvPr>
            <p:ph type="body" sz="quarter" idx="1"/>
          </p:nvPr>
        </p:nvSpPr>
        <p:spPr>
          <a:xfrm>
            <a:off x="1719262" y="406119"/>
            <a:ext cx="6400806" cy="223841"/>
          </a:xfrm>
          <a:prstGeom prst="rect">
            <a:avLst/>
          </a:prstGeom>
        </p:spPr>
        <p:txBody>
          <a:bodyPr/>
          <a:lstStyle/>
          <a:p>
            <a:pPr/>
            <a:r>
              <a:t>THE AWARDING BODY NETWORK</a:t>
            </a:r>
          </a:p>
        </p:txBody>
      </p:sp>
      <p:sp>
        <p:nvSpPr>
          <p:cNvPr id="110" name="Rectangle 6"/>
          <p:cNvSpPr/>
          <p:nvPr/>
        </p:nvSpPr>
        <p:spPr>
          <a:xfrm>
            <a:off x="1153322" y="791850"/>
            <a:ext cx="3997930" cy="4351654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rgbClr val="000000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</a:p>
        </p:txBody>
      </p:sp>
      <p:pic>
        <p:nvPicPr>
          <p:cNvPr id="11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rcRect l="20818" t="0" r="0" b="0"/>
          <a:stretch>
            <a:fillRect/>
          </a:stretch>
        </p:blipFill>
        <p:spPr>
          <a:xfrm>
            <a:off x="1146186" y="2691420"/>
            <a:ext cx="4386537" cy="2466352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Title 3"/>
          <p:cNvSpPr txBox="1"/>
          <p:nvPr>
            <p:ph type="title"/>
          </p:nvPr>
        </p:nvSpPr>
        <p:spPr>
          <a:xfrm>
            <a:off x="1716022" y="1222449"/>
            <a:ext cx="6400802" cy="1102525"/>
          </a:xfrm>
          <a:prstGeom prst="rect">
            <a:avLst/>
          </a:prstGeom>
        </p:spPr>
        <p:txBody>
          <a:bodyPr/>
          <a:lstStyle/>
          <a:p>
            <a:pPr/>
            <a:r>
              <a:t>A Provider’s Toolbox:</a:t>
            </a:r>
          </a:p>
          <a:p>
            <a:pPr/>
            <a:r>
              <a:t>2. Goal Setting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Key Points"/>
          <p:cNvSpPr txBox="1"/>
          <p:nvPr>
            <p:ph type="title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Key Points</a:t>
            </a:r>
          </a:p>
        </p:txBody>
      </p:sp>
      <p:sp>
        <p:nvSpPr>
          <p:cNvPr id="149" name="Purpose - why do I need to give them feedback?…"/>
          <p:cNvSpPr txBox="1"/>
          <p:nvPr/>
        </p:nvSpPr>
        <p:spPr>
          <a:xfrm>
            <a:off x="1668706" y="1367720"/>
            <a:ext cx="6495434" cy="305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Purpose - they need to take responsibility and have ownership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Consider GROW and SMART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Written is best!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Highlight their motivation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Recognise the need for Action Plans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Encourage candidates to continuously review plans and progress</a:t>
            </a:r>
          </a:p>
          <a:p>
            <a:pPr marL="159213" indent="-159213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Back up plans!</a:t>
            </a:r>
          </a:p>
        </p:txBody>
      </p:sp>
      <p:sp>
        <p:nvSpPr>
          <p:cNvPr id="150" name="Text Placeholder 21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itle 1"/>
          <p:cNvSpPr txBox="1"/>
          <p:nvPr>
            <p:ph type="title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INSPIRE model</a:t>
            </a:r>
          </a:p>
        </p:txBody>
      </p:sp>
      <p:sp>
        <p:nvSpPr>
          <p:cNvPr id="153" name="Text Placeholder 3"/>
          <p:cNvSpPr txBox="1"/>
          <p:nvPr>
            <p:ph type="body" sz="quarter" idx="1"/>
          </p:nvPr>
        </p:nvSpPr>
        <p:spPr>
          <a:xfrm>
            <a:off x="1719263" y="406120"/>
            <a:ext cx="6400804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54" name="Text Placeholder 4"/>
          <p:cNvSpPr/>
          <p:nvPr>
            <p:ph type="body" idx="14"/>
          </p:nvPr>
        </p:nvSpPr>
        <p:spPr>
          <a:xfrm>
            <a:off x="1538221" y="1394012"/>
            <a:ext cx="7871732" cy="321761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 </a:t>
            </a:r>
            <a:r>
              <a:rPr b="0"/>
              <a:t>- Inspire and motivate your followers with a unified vision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N</a:t>
            </a:r>
            <a:r>
              <a:rPr b="0"/>
              <a:t> - Nurture an environment of team-focused goals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S </a:t>
            </a:r>
            <a:r>
              <a:rPr b="0"/>
              <a:t>- Set the example you want to see in your followers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</a:t>
            </a:r>
            <a:r>
              <a:rPr b="0"/>
              <a:t> - Praise, and give constructive feedback to help your followers develop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I</a:t>
            </a:r>
            <a:r>
              <a:rPr b="0"/>
              <a:t> - Insist on setting high standards, relative to each individual </a:t>
            </a:r>
            <a:br>
              <a:rPr b="0"/>
            </a:br>
          </a:p>
          <a:p>
            <a:pPr defTabSz="333756">
              <a:lnSpc>
                <a:spcPct val="80000"/>
              </a:lnSpc>
              <a:spcBef>
                <a:spcPts val="70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</a:t>
            </a:r>
            <a:r>
              <a:rPr b="0"/>
              <a:t> - Recognise and respond to each individual’s needs </a:t>
            </a:r>
            <a:endParaRPr>
              <a:solidFill>
                <a:srgbClr val="E8ECF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333756">
              <a:lnSpc>
                <a:spcPct val="80000"/>
              </a:lnSpc>
              <a:spcBef>
                <a:spcPts val="700"/>
              </a:spcBef>
              <a:defRPr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</a:p>
          <a:p>
            <a:pPr defTabSz="333756">
              <a:lnSpc>
                <a:spcPct val="80000"/>
              </a:lnSpc>
              <a:spcBef>
                <a:spcPts val="0"/>
              </a:spcBef>
              <a:defRPr b="1" cap="none" spc="0" sz="1600">
                <a:solidFill>
                  <a:schemeClr val="accent4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E</a:t>
            </a:r>
            <a:r>
              <a:rPr b="0"/>
              <a:t> - Encourage followers to create and implement their own solutions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ne last thing…"/>
          <p:cNvSpPr txBox="1"/>
          <p:nvPr>
            <p:ph type="title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One last thing…</a:t>
            </a:r>
          </a:p>
        </p:txBody>
      </p:sp>
      <p:sp>
        <p:nvSpPr>
          <p:cNvPr id="157" name="Text Placeholder 21"/>
          <p:cNvSpPr txBox="1"/>
          <p:nvPr>
            <p:ph type="body" sz="quarter" idx="1"/>
          </p:nvPr>
        </p:nvSpPr>
        <p:spPr>
          <a:xfrm>
            <a:off x="1719263" y="406120"/>
            <a:ext cx="6400804" cy="223841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4E4E4C"/>
                </a:solidFill>
              </a:defRPr>
            </a:pPr>
          </a:p>
        </p:txBody>
      </p:sp>
      <p:sp>
        <p:nvSpPr>
          <p:cNvPr id="158" name="Text Placeholder 3"/>
          <p:cNvSpPr txBox="1"/>
          <p:nvPr/>
        </p:nvSpPr>
        <p:spPr>
          <a:xfrm>
            <a:off x="1719263" y="406120"/>
            <a:ext cx="6400804" cy="22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>
              <a:spcBef>
                <a:spcPts val="100"/>
              </a:spcBef>
              <a:defRPr cap="all" spc="300" sz="8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59" name="If in doubt, HEEAR:…"/>
          <p:cNvSpPr txBox="1"/>
          <p:nvPr/>
        </p:nvSpPr>
        <p:spPr>
          <a:xfrm>
            <a:off x="3523858" y="1417911"/>
            <a:ext cx="2785126" cy="3152137"/>
          </a:xfrm>
          <a:prstGeom prst="rect">
            <a:avLst/>
          </a:prstGeom>
          <a:solidFill>
            <a:schemeClr val="accent3"/>
          </a:solidFill>
          <a:ln w="38100">
            <a:solidFill>
              <a:srgbClr val="FFFFFF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solidFill>
                  <a:srgbClr val="FFFFFF"/>
                </a:solidFill>
              </a:defRPr>
            </a:pPr>
          </a:p>
          <a:p>
            <a:pPr>
              <a:defRPr sz="2400">
                <a:solidFill>
                  <a:srgbClr val="FFFFFF"/>
                </a:solidFill>
              </a:defRPr>
            </a:pPr>
            <a:r>
              <a:t>If in doubt, HEEAR:</a:t>
            </a:r>
          </a:p>
          <a:p>
            <a:pPr>
              <a:defRPr sz="3000">
                <a:solidFill>
                  <a:srgbClr val="FFFFFF"/>
                </a:solidFill>
              </a:defRPr>
            </a:pPr>
            <a:r>
              <a:t>- Humble </a:t>
            </a:r>
          </a:p>
          <a:p>
            <a:pPr>
              <a:defRPr sz="3000">
                <a:solidFill>
                  <a:srgbClr val="FFFFFF"/>
                </a:solidFill>
              </a:defRPr>
            </a:pPr>
            <a:r>
              <a:t>- Encouraging </a:t>
            </a:r>
          </a:p>
          <a:p>
            <a:pPr>
              <a:defRPr sz="3000">
                <a:solidFill>
                  <a:srgbClr val="FFFFFF"/>
                </a:solidFill>
              </a:defRPr>
            </a:pPr>
            <a:r>
              <a:t>- Empathetic </a:t>
            </a:r>
          </a:p>
          <a:p>
            <a:pPr>
              <a:defRPr sz="3000">
                <a:solidFill>
                  <a:srgbClr val="FFFFFF"/>
                </a:solidFill>
              </a:defRPr>
            </a:pPr>
            <a:r>
              <a:t>- Appropriate </a:t>
            </a:r>
          </a:p>
          <a:p>
            <a:pPr>
              <a:defRPr sz="3000">
                <a:solidFill>
                  <a:srgbClr val="FFFFFF"/>
                </a:solidFill>
              </a:defRPr>
            </a:pPr>
            <a:r>
              <a:t>- Rapport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Questions?"/>
          <p:cNvSpPr txBox="1"/>
          <p:nvPr>
            <p:ph type="title"/>
          </p:nvPr>
        </p:nvSpPr>
        <p:spPr>
          <a:xfrm>
            <a:off x="1716022" y="1222449"/>
            <a:ext cx="6400802" cy="1102525"/>
          </a:xfrm>
          <a:prstGeom prst="rect">
            <a:avLst/>
          </a:prstGeom>
        </p:spPr>
        <p:txBody>
          <a:bodyPr/>
          <a:lstStyle>
            <a:lvl1pPr defTabSz="397763"/>
          </a:lstStyle>
          <a:p>
            <a:pPr/>
            <a:r>
              <a:t>Questions?</a:t>
            </a:r>
          </a:p>
        </p:txBody>
      </p:sp>
      <p:sp>
        <p:nvSpPr>
          <p:cNvPr id="162" name="Text Placeholder 21"/>
          <p:cNvSpPr txBox="1"/>
          <p:nvPr>
            <p:ph type="body" sz="quarter" idx="1"/>
          </p:nvPr>
        </p:nvSpPr>
        <p:spPr>
          <a:xfrm>
            <a:off x="1719262" y="406119"/>
            <a:ext cx="6400806" cy="223841"/>
          </a:xfrm>
          <a:prstGeom prst="rect">
            <a:avLst/>
          </a:prstGeom>
        </p:spPr>
        <p:txBody>
          <a:bodyPr/>
          <a:lstStyle>
            <a:lvl1pPr>
              <a:spcBef>
                <a:spcPts val="100"/>
              </a:spcBef>
              <a:defRPr cap="all" spc="300" sz="700">
                <a:solidFill>
                  <a:srgbClr val="4E4E4C"/>
                </a:solidFill>
              </a:defRPr>
            </a:lvl1pPr>
          </a:lstStyle>
          <a:p>
            <a:pPr/>
            <a:r>
              <a:t>LEARN – LEAD - INSPIRE</a:t>
            </a:r>
          </a:p>
        </p:txBody>
      </p:sp>
      <p:sp>
        <p:nvSpPr>
          <p:cNvPr id="163" name="samantha_mcelligott@hotmail.com"/>
          <p:cNvSpPr txBox="1"/>
          <p:nvPr/>
        </p:nvSpPr>
        <p:spPr>
          <a:xfrm>
            <a:off x="3484805" y="2386331"/>
            <a:ext cx="3665073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/>
            <a:r>
              <a:rPr>
                <a:hlinkClick r:id="rId2" invalidUrl="" action="" tgtFrame="" tooltip="" history="1" highlightClick="0" endSnd="0"/>
              </a:rPr>
              <a:t>samantha_mcelligott@hotmail.com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1"/>
          <p:cNvSpPr txBox="1"/>
          <p:nvPr>
            <p:ph type="title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Session Overview</a:t>
            </a:r>
          </a:p>
        </p:txBody>
      </p:sp>
      <p:sp>
        <p:nvSpPr>
          <p:cNvPr id="115" name="Text Placeholder 3"/>
          <p:cNvSpPr txBox="1"/>
          <p:nvPr>
            <p:ph type="body" sz="quarter" idx="1"/>
          </p:nvPr>
        </p:nvSpPr>
        <p:spPr>
          <a:xfrm>
            <a:off x="1719263" y="406120"/>
            <a:ext cx="6400804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16" name="Text Placeholder 4"/>
          <p:cNvSpPr/>
          <p:nvPr>
            <p:ph type="body" idx="14"/>
          </p:nvPr>
        </p:nvSpPr>
        <p:spPr>
          <a:xfrm>
            <a:off x="1708597" y="1371732"/>
            <a:ext cx="6880133" cy="337582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330280">
              <a:spcBef>
                <a:spcPts val="0"/>
              </a:spcBef>
              <a:defRPr b="1" cap="none" spc="0" sz="1800">
                <a:solidFill>
                  <a:schemeClr val="accent4"/>
                </a:solidFill>
              </a:defRPr>
            </a:pPr>
            <a:r>
              <a:t>- Based on recent research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i.e., evidence of current situation, and what else is needed 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</a:p>
          <a:p>
            <a:pPr marL="159344" indent="-159344" defTabSz="330280">
              <a:spcBef>
                <a:spcPts val="0"/>
              </a:spcBef>
              <a:buSzPct val="100000"/>
              <a:buChar char="-"/>
              <a:defRPr b="1" cap="none" spc="0" sz="1800">
                <a:solidFill>
                  <a:schemeClr val="accent4"/>
                </a:solidFill>
              </a:defRPr>
            </a:pPr>
            <a:r>
              <a:t>Well done!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Tweaking performance, recognising your strengths, working on refining skills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</a:p>
          <a:p>
            <a:pPr marL="159344" indent="-159344" defTabSz="330280">
              <a:spcBef>
                <a:spcPts val="0"/>
              </a:spcBef>
              <a:buSzPct val="100000"/>
              <a:buChar char="-"/>
              <a:defRPr b="1" cap="none" spc="0" sz="1800">
                <a:solidFill>
                  <a:schemeClr val="accent4"/>
                </a:solidFill>
              </a:defRPr>
            </a:pPr>
            <a:r>
              <a:t>What and How?</a:t>
            </a:r>
            <a:endParaRPr spc="245">
              <a:solidFill>
                <a:srgbClr val="FFFFFF"/>
              </a:solidFill>
            </a:endParaRPr>
          </a:p>
          <a:p>
            <a:pPr lvl="1" marL="434577" indent="-159344" defTabSz="330280">
              <a:spcBef>
                <a:spcPts val="0"/>
              </a:spcBef>
              <a:buChar char="-"/>
              <a:defRPr cap="none" spc="0" sz="1800">
                <a:solidFill>
                  <a:schemeClr val="accent4"/>
                </a:solidFill>
              </a:defRPr>
            </a:pPr>
            <a:r>
              <a:t>Definition and understanding importance of goal setting and how to use it with your candidates</a:t>
            </a:r>
          </a:p>
          <a:p>
            <a:pPr defTabSz="330280">
              <a:spcBef>
                <a:spcPts val="0"/>
              </a:spcBef>
              <a:defRPr cap="none" spc="0" sz="1800">
                <a:solidFill>
                  <a:schemeClr val="accent4"/>
                </a:solidFill>
              </a:defRPr>
            </a:pPr>
          </a:p>
          <a:p>
            <a:pPr defTabSz="330280">
              <a:spcBef>
                <a:spcPts val="0"/>
              </a:spcBef>
              <a:defRPr b="1" cap="none" spc="0" sz="1800">
                <a:solidFill>
                  <a:schemeClr val="accent4"/>
                </a:solidFill>
              </a:defRPr>
            </a:pPr>
            <a:r>
              <a:t>- Questions welcome :-)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1"/>
          <p:cNvSpPr txBox="1"/>
          <p:nvPr>
            <p:ph type="title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Goal Setting</a:t>
            </a:r>
          </a:p>
        </p:txBody>
      </p:sp>
      <p:sp>
        <p:nvSpPr>
          <p:cNvPr id="119" name="Text Placeholder 3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20" name="Text Placeholder 4"/>
          <p:cNvSpPr/>
          <p:nvPr>
            <p:ph type="body" idx="14"/>
          </p:nvPr>
        </p:nvSpPr>
        <p:spPr>
          <a:xfrm>
            <a:off x="1712779" y="1568658"/>
            <a:ext cx="7021084" cy="30474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defTabSz="280900">
              <a:lnSpc>
                <a:spcPct val="80000"/>
              </a:lnSpc>
              <a:spcBef>
                <a:spcPts val="0"/>
              </a:spcBef>
              <a:defRPr b="1" cap="none" spc="0" sz="2100">
                <a:solidFill>
                  <a:schemeClr val="accent4"/>
                </a:solidFill>
              </a:defRPr>
            </a:pPr>
            <a:r>
              <a:t>Purpose:</a:t>
            </a:r>
          </a:p>
          <a:p>
            <a:pPr defTabSz="280900">
              <a:lnSpc>
                <a:spcPct val="80000"/>
              </a:lnSpc>
              <a:spcBef>
                <a:spcPts val="0"/>
              </a:spcBef>
              <a:defRPr cap="none" spc="0" sz="2100">
                <a:solidFill>
                  <a:schemeClr val="accent4"/>
                </a:solidFill>
              </a:defRPr>
            </a:pPr>
            <a:r>
              <a:t>- Support and Direction (self and expert)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Pathway to Mastery (expert input)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Accountability, and resources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Actionable plans and timeframe</a:t>
            </a:r>
          </a:p>
          <a:p>
            <a:pPr defTabSz="280900">
              <a:lnSpc>
                <a:spcPct val="80000"/>
              </a:lnSpc>
              <a:spcBef>
                <a:spcPts val="0"/>
              </a:spcBef>
              <a:defRPr cap="none" spc="0" sz="2100">
                <a:solidFill>
                  <a:schemeClr val="accent4"/>
                </a:solidFill>
              </a:defRPr>
            </a:pPr>
          </a:p>
          <a:p>
            <a:pPr defTabSz="280900">
              <a:lnSpc>
                <a:spcPct val="80000"/>
              </a:lnSpc>
              <a:spcBef>
                <a:spcPts val="0"/>
              </a:spcBef>
              <a:defRPr b="1" cap="none" spc="0" sz="2100">
                <a:solidFill>
                  <a:schemeClr val="accent4"/>
                </a:solidFill>
              </a:defRPr>
            </a:pPr>
            <a:r>
              <a:t>Logistics:</a:t>
            </a:r>
          </a:p>
          <a:p>
            <a:pPr marL="154003" indent="-154003" defTabSz="280900">
              <a:lnSpc>
                <a:spcPct val="80000"/>
              </a:lnSpc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3 questions:</a:t>
            </a:r>
          </a:p>
          <a:p>
            <a:pPr defTabSz="280900">
              <a:lnSpc>
                <a:spcPct val="80000"/>
              </a:lnSpc>
              <a:spcBef>
                <a:spcPts val="0"/>
              </a:spcBef>
              <a:defRPr cap="none" spc="0" sz="2100">
                <a:solidFill>
                  <a:schemeClr val="accent4"/>
                </a:solidFill>
              </a:defRPr>
            </a:pPr>
            <a:r>
              <a:t>              - What do you really want?</a:t>
            </a:r>
          </a:p>
          <a:p>
            <a:pPr defTabSz="280900">
              <a:lnSpc>
                <a:spcPct val="80000"/>
              </a:lnSpc>
              <a:spcBef>
                <a:spcPts val="0"/>
              </a:spcBef>
              <a:defRPr cap="none" spc="0" sz="2100">
                <a:solidFill>
                  <a:schemeClr val="accent4"/>
                </a:solidFill>
              </a:defRPr>
            </a:pPr>
            <a:r>
              <a:t>              - What is stopping you from getting there?</a:t>
            </a:r>
          </a:p>
          <a:p>
            <a:pPr defTabSz="280900">
              <a:lnSpc>
                <a:spcPct val="80000"/>
              </a:lnSpc>
              <a:spcBef>
                <a:spcPts val="0"/>
              </a:spcBef>
              <a:defRPr cap="none" spc="0" sz="2100">
                <a:solidFill>
                  <a:schemeClr val="accent4"/>
                </a:solidFill>
              </a:defRPr>
            </a:pPr>
            <a:r>
              <a:t>              - What can you do about it?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ur Influence"/>
          <p:cNvSpPr txBox="1"/>
          <p:nvPr>
            <p:ph type="title"/>
          </p:nvPr>
        </p:nvSpPr>
        <p:spPr>
          <a:xfrm>
            <a:off x="1719263" y="516941"/>
            <a:ext cx="6400804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Motivation to Achieve Goals</a:t>
            </a:r>
          </a:p>
        </p:txBody>
      </p:sp>
      <p:sp>
        <p:nvSpPr>
          <p:cNvPr id="123" name="Problems:…"/>
          <p:cNvSpPr txBox="1"/>
          <p:nvPr/>
        </p:nvSpPr>
        <p:spPr>
          <a:xfrm>
            <a:off x="1783007" y="1570920"/>
            <a:ext cx="6531553" cy="305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Problems:</a:t>
            </a:r>
          </a:p>
          <a:p>
            <a:pPr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- Time, geography, priority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All comes down to Motivation!</a:t>
            </a:r>
          </a:p>
          <a:p>
            <a:pPr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defRPr b="1"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Antidote: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Question of Will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Autonomy, Relatedness and Competence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Provision of structure</a:t>
            </a:r>
          </a:p>
          <a:p>
            <a:pPr marL="151977" indent="-151977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Other resources</a:t>
            </a:r>
          </a:p>
        </p:txBody>
      </p:sp>
      <p:sp>
        <p:nvSpPr>
          <p:cNvPr id="124" name="Text Placeholder 21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Evaluation of Performance"/>
          <p:cNvSpPr txBox="1"/>
          <p:nvPr>
            <p:ph type="title"/>
          </p:nvPr>
        </p:nvSpPr>
        <p:spPr>
          <a:xfrm>
            <a:off x="1719263" y="262941"/>
            <a:ext cx="6400803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Evaluation of Performance</a:t>
            </a:r>
          </a:p>
        </p:txBody>
      </p:sp>
      <p:pic>
        <p:nvPicPr>
          <p:cNvPr id="12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90948" y="982366"/>
            <a:ext cx="5657433" cy="4903108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LEARN – LEAD- INSPIRE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ction Planning"/>
          <p:cNvSpPr txBox="1"/>
          <p:nvPr>
            <p:ph type="title"/>
          </p:nvPr>
        </p:nvSpPr>
        <p:spPr>
          <a:xfrm>
            <a:off x="1716022" y="3010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Action Planning</a:t>
            </a:r>
          </a:p>
        </p:txBody>
      </p:sp>
      <p:sp>
        <p:nvSpPr>
          <p:cNvPr id="131" name="LEARN – LEAD- INSPIRE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pic>
        <p:nvPicPr>
          <p:cNvPr id="13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47117" y="1103167"/>
            <a:ext cx="7803093" cy="39333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elpful Models"/>
          <p:cNvSpPr txBox="1"/>
          <p:nvPr>
            <p:ph type="title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Helpful Models</a:t>
            </a:r>
          </a:p>
        </p:txBody>
      </p:sp>
      <p:sp>
        <p:nvSpPr>
          <p:cNvPr id="135" name="Text Placeholder 3"/>
          <p:cNvSpPr/>
          <p:nvPr>
            <p:ph type="body" idx="14"/>
          </p:nvPr>
        </p:nvSpPr>
        <p:spPr>
          <a:xfrm>
            <a:off x="1439863" y="1421572"/>
            <a:ext cx="1789662" cy="353932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defRPr b="1" spc="500" sz="2200"/>
            </a:pPr>
            <a:r>
              <a:t>GROW</a:t>
            </a:r>
          </a:p>
          <a:p>
            <a:pPr>
              <a:defRPr spc="550" sz="2200"/>
            </a:pPr>
          </a:p>
          <a:p>
            <a:pPr>
              <a:defRPr b="1" spc="500" sz="2200"/>
            </a:pPr>
            <a:r>
              <a:t>G</a:t>
            </a:r>
            <a:r>
              <a:rPr b="0"/>
              <a:t>oal</a:t>
            </a:r>
          </a:p>
          <a:p>
            <a:pPr>
              <a:defRPr b="1" spc="500" sz="2200"/>
            </a:pPr>
            <a:r>
              <a:t>R</a:t>
            </a:r>
            <a:r>
              <a:rPr b="0"/>
              <a:t>eality</a:t>
            </a:r>
          </a:p>
          <a:p>
            <a:pPr>
              <a:defRPr b="1" spc="500" sz="2200"/>
            </a:pPr>
            <a:r>
              <a:t>O</a:t>
            </a:r>
            <a:r>
              <a:rPr b="0"/>
              <a:t>ption</a:t>
            </a:r>
          </a:p>
          <a:p>
            <a:pPr>
              <a:defRPr b="1" spc="500" sz="2200"/>
            </a:pPr>
            <a:r>
              <a:t>W</a:t>
            </a:r>
            <a:r>
              <a:rPr b="0"/>
              <a:t>ill</a:t>
            </a:r>
          </a:p>
          <a:p>
            <a:pPr>
              <a:defRPr spc="550" sz="2200"/>
            </a:pPr>
          </a:p>
          <a:p>
            <a:pPr>
              <a:defRPr spc="200" sz="900"/>
            </a:pPr>
            <a:endParaRPr spc="488" sz="2200"/>
          </a:p>
          <a:p>
            <a:pPr>
              <a:defRPr spc="200" sz="900"/>
            </a:pPr>
            <a:endParaRPr spc="488" sz="2200"/>
          </a:p>
          <a:p>
            <a:pPr>
              <a:defRPr spc="200" sz="900"/>
            </a:pPr>
            <a:r>
              <a:t>Whitmore (1992)</a:t>
            </a:r>
          </a:p>
        </p:txBody>
      </p:sp>
      <p:sp>
        <p:nvSpPr>
          <p:cNvPr id="136" name="Text Placeholder 3"/>
          <p:cNvSpPr/>
          <p:nvPr>
            <p:ph type="body" idx="15"/>
          </p:nvPr>
        </p:nvSpPr>
        <p:spPr>
          <a:xfrm>
            <a:off x="3423477" y="1421572"/>
            <a:ext cx="2608562" cy="353932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defRPr b="1" spc="500" sz="2200"/>
            </a:pPr>
            <a:r>
              <a:t>SMART</a:t>
            </a:r>
            <a:endParaRPr spc="517"/>
          </a:p>
          <a:p>
            <a:pPr>
              <a:spcBef>
                <a:spcPts val="0"/>
              </a:spcBef>
            </a:pPr>
            <a:endParaRPr b="1" spc="517" sz="2200"/>
          </a:p>
          <a:p>
            <a:pPr>
              <a:defRPr b="1" spc="400" sz="2200"/>
            </a:pPr>
            <a:r>
              <a:t>S</a:t>
            </a:r>
            <a:r>
              <a:rPr b="0"/>
              <a:t>Pecific</a:t>
            </a:r>
            <a:endParaRPr spc="488"/>
          </a:p>
          <a:p>
            <a:pPr>
              <a:defRPr b="1" spc="400" sz="2200"/>
            </a:pPr>
            <a:r>
              <a:t>M</a:t>
            </a:r>
            <a:r>
              <a:rPr b="0"/>
              <a:t>easurable</a:t>
            </a:r>
            <a:endParaRPr spc="488"/>
          </a:p>
          <a:p>
            <a:pPr>
              <a:defRPr b="1" spc="400" sz="2200"/>
            </a:pPr>
            <a:r>
              <a:t>A</a:t>
            </a:r>
            <a:r>
              <a:rPr b="0"/>
              <a:t>ttractive</a:t>
            </a:r>
            <a:endParaRPr spc="488"/>
          </a:p>
          <a:p>
            <a:pPr>
              <a:defRPr b="1" spc="400" sz="2200"/>
            </a:pPr>
            <a:r>
              <a:t>R</a:t>
            </a:r>
            <a:r>
              <a:rPr b="0"/>
              <a:t>ealistic</a:t>
            </a:r>
            <a:endParaRPr spc="488"/>
          </a:p>
          <a:p>
            <a:pPr>
              <a:defRPr b="1" spc="400" sz="2200"/>
            </a:pPr>
            <a:r>
              <a:t>T</a:t>
            </a:r>
            <a:r>
              <a:rPr b="0"/>
              <a:t>ime-bound</a:t>
            </a:r>
            <a:endParaRPr spc="488"/>
          </a:p>
          <a:p>
            <a:pPr>
              <a:defRPr spc="450" sz="1800"/>
            </a:pPr>
          </a:p>
          <a:p>
            <a:pPr>
              <a:defRPr spc="200" sz="900"/>
            </a:pPr>
            <a:endParaRPr spc="400" sz="1800"/>
          </a:p>
          <a:p>
            <a:pPr>
              <a:defRPr spc="200" sz="900"/>
            </a:pPr>
            <a:r>
              <a:rPr spc="400" sz="1800"/>
              <a:t> </a:t>
            </a:r>
            <a:r>
              <a:t>Doran (1981)</a:t>
            </a:r>
          </a:p>
        </p:txBody>
      </p:sp>
      <p:sp>
        <p:nvSpPr>
          <p:cNvPr id="137" name="Text Placeholder 21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  <p:sp>
        <p:nvSpPr>
          <p:cNvPr id="138" name="Text Placeholder 3"/>
          <p:cNvSpPr/>
          <p:nvPr/>
        </p:nvSpPr>
        <p:spPr>
          <a:xfrm>
            <a:off x="6225991" y="1421572"/>
            <a:ext cx="2199584" cy="353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algn="ctr">
              <a:spcBef>
                <a:spcPts val="100"/>
              </a:spcBef>
              <a:defRPr b="1" cap="all" spc="500" sz="22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OSKAR</a:t>
            </a:r>
          </a:p>
          <a:p>
            <a:pPr>
              <a:spcBef>
                <a:spcPts val="100"/>
              </a:spcBef>
              <a:defRPr cap="all" spc="550" sz="22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spcBef>
                <a:spcPts val="100"/>
              </a:spcBef>
              <a:defRPr b="1" cap="all" spc="500" sz="22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O</a:t>
            </a:r>
            <a:r>
              <a:rPr b="0"/>
              <a:t>utcome</a:t>
            </a:r>
            <a:endParaRPr b="0"/>
          </a:p>
          <a:p>
            <a:pPr>
              <a:spcBef>
                <a:spcPts val="100"/>
              </a:spcBef>
              <a:defRPr b="1" cap="all" spc="500" sz="22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S</a:t>
            </a:r>
            <a:r>
              <a:rPr b="0"/>
              <a:t>cale</a:t>
            </a:r>
          </a:p>
          <a:p>
            <a:pPr>
              <a:spcBef>
                <a:spcPts val="100"/>
              </a:spcBef>
              <a:defRPr b="1" cap="all" spc="500" sz="22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K</a:t>
            </a:r>
            <a:r>
              <a:rPr b="0"/>
              <a:t>now-how</a:t>
            </a:r>
          </a:p>
          <a:p>
            <a:pPr>
              <a:spcBef>
                <a:spcPts val="100"/>
              </a:spcBef>
              <a:defRPr b="1" cap="all" spc="500" sz="22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A</a:t>
            </a:r>
            <a:r>
              <a:rPr b="0"/>
              <a:t>ffirm &amp;</a:t>
            </a:r>
            <a:r>
              <a:t> a</a:t>
            </a:r>
            <a:r>
              <a:rPr b="0"/>
              <a:t>ction</a:t>
            </a:r>
            <a:endParaRPr b="0"/>
          </a:p>
          <a:p>
            <a:pPr>
              <a:spcBef>
                <a:spcPts val="100"/>
              </a:spcBef>
              <a:defRPr b="1" cap="all" spc="500" sz="22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R</a:t>
            </a:r>
            <a:r>
              <a:rPr b="0"/>
              <a:t>eview</a:t>
            </a:r>
          </a:p>
          <a:p>
            <a:pPr>
              <a:spcBef>
                <a:spcPts val="100"/>
              </a:spcBef>
              <a:defRPr cap="all" spc="550" sz="22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pPr>
          </a:p>
          <a:p>
            <a:pPr>
              <a:spcBef>
                <a:spcPts val="100"/>
              </a:spcBef>
              <a:defRPr cap="all" spc="200" sz="900">
                <a:solidFill>
                  <a:srgbClr val="4E4E4C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Mckergow &amp; Jackson (2000)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Developing a Growth Mindset"/>
          <p:cNvSpPr txBox="1"/>
          <p:nvPr>
            <p:ph type="title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Creating Good Goals</a:t>
            </a:r>
          </a:p>
        </p:txBody>
      </p:sp>
      <p:sp>
        <p:nvSpPr>
          <p:cNvPr id="141" name="Text Placeholder 3"/>
          <p:cNvSpPr/>
          <p:nvPr>
            <p:ph type="body" idx="14"/>
          </p:nvPr>
        </p:nvSpPr>
        <p:spPr>
          <a:xfrm>
            <a:off x="1719263" y="1371417"/>
            <a:ext cx="6673358" cy="358948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130265" indent="-130265"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Be specific</a:t>
            </a:r>
          </a:p>
          <a:p>
            <a:pPr marL="130265" indent="-130265"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What is achievable/realistic for the candidate (SWOT/360?)</a:t>
            </a:r>
          </a:p>
          <a:p>
            <a:pPr marL="130265" indent="-130265"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What obstacles may lie in the way?</a:t>
            </a:r>
          </a:p>
          <a:p>
            <a:pPr marL="130265" indent="-130265"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How to overcome obstacles (plan B)</a:t>
            </a:r>
          </a:p>
          <a:p>
            <a:pPr marL="130265" indent="-130265"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Motivation is key</a:t>
            </a:r>
          </a:p>
          <a:p>
            <a:pPr marL="130265" indent="-130265"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What does the outcome look like? How would they describe it?</a:t>
            </a:r>
          </a:p>
          <a:p>
            <a:pPr marL="130265" indent="-130265"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Write them down!</a:t>
            </a:r>
          </a:p>
          <a:p>
            <a:pPr marL="130265" indent="-130265">
              <a:spcBef>
                <a:spcPts val="0"/>
              </a:spcBef>
              <a:buSzPct val="100000"/>
              <a:buChar char="-"/>
              <a:defRPr cap="none" spc="0" sz="2100">
                <a:solidFill>
                  <a:schemeClr val="accent4"/>
                </a:solidFill>
              </a:defRPr>
            </a:pPr>
            <a:r>
              <a:t>Action Plans (website resources)</a:t>
            </a:r>
          </a:p>
        </p:txBody>
      </p:sp>
      <p:sp>
        <p:nvSpPr>
          <p:cNvPr id="142" name="Text Placeholder 21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hings to Consider"/>
          <p:cNvSpPr txBox="1"/>
          <p:nvPr>
            <p:ph type="title"/>
          </p:nvPr>
        </p:nvSpPr>
        <p:spPr>
          <a:xfrm>
            <a:off x="1716022" y="466141"/>
            <a:ext cx="6400802" cy="11025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r>
              <a:t>Things to Consider</a:t>
            </a:r>
          </a:p>
        </p:txBody>
      </p:sp>
      <p:sp>
        <p:nvSpPr>
          <p:cNvPr id="145" name="Text Placeholder 3"/>
          <p:cNvSpPr txBox="1"/>
          <p:nvPr/>
        </p:nvSpPr>
        <p:spPr>
          <a:xfrm>
            <a:off x="1719263" y="1549217"/>
            <a:ext cx="6673358" cy="3589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130265" indent="-130265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Candidate must take responsibility</a:t>
            </a:r>
          </a:p>
          <a:p>
            <a:pPr marL="130265" indent="-130265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Your input is expert knowledge of what the outcome looks like, keep comments positive, but realistic</a:t>
            </a:r>
          </a:p>
          <a:p>
            <a:pPr marL="130265" indent="-130265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Priorities - all about Core Values</a:t>
            </a:r>
          </a:p>
          <a:p>
            <a:pPr marL="130265" indent="-130265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Can be a very personal exercise, think about what you are comfortable with</a:t>
            </a:r>
          </a:p>
          <a:p>
            <a:pPr marL="130265" indent="-130265">
              <a:buSzPct val="100000"/>
              <a:buChar char="-"/>
              <a:defRPr sz="2200">
                <a:solidFill>
                  <a:schemeClr val="accent4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Signposting might help them, but beware of becoming a crutch!</a:t>
            </a:r>
          </a:p>
        </p:txBody>
      </p:sp>
      <p:sp>
        <p:nvSpPr>
          <p:cNvPr id="146" name="Text Placeholder 21"/>
          <p:cNvSpPr txBox="1"/>
          <p:nvPr>
            <p:ph type="body" sz="quarter" idx="1"/>
          </p:nvPr>
        </p:nvSpPr>
        <p:spPr>
          <a:xfrm>
            <a:off x="1716022" y="421456"/>
            <a:ext cx="6400802" cy="223841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4E4E4C"/>
                </a:solidFill>
              </a:defRPr>
            </a:lvl1pPr>
          </a:lstStyle>
          <a:p>
            <a:pPr/>
            <a:r>
              <a:t>LEARN – LEAD- INSPIRE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