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6"/>
          </a:solidFill>
        </a:fill>
      </a:tcStyle>
    </a:wholeTbl>
    <a:band2H>
      <a:tcTxStyle b="def" i="def"/>
      <a:tcStyle>
        <a:tcBdr/>
        <a:fill>
          <a:solidFill>
            <a:srgbClr val="ECEC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Shape 10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Arial"/>
      </a:defRPr>
    </a:lvl1pPr>
    <a:lvl2pPr indent="228600" defTabSz="457200" latinLnBrk="0">
      <a:defRPr sz="1200">
        <a:latin typeface="+mn-lt"/>
        <a:ea typeface="+mn-ea"/>
        <a:cs typeface="+mn-cs"/>
        <a:sym typeface="Arial"/>
      </a:defRPr>
    </a:lvl2pPr>
    <a:lvl3pPr indent="457200" defTabSz="457200" latinLnBrk="0">
      <a:defRPr sz="1200">
        <a:latin typeface="+mn-lt"/>
        <a:ea typeface="+mn-ea"/>
        <a:cs typeface="+mn-cs"/>
        <a:sym typeface="Arial"/>
      </a:defRPr>
    </a:lvl3pPr>
    <a:lvl4pPr indent="685800" defTabSz="457200" latinLnBrk="0">
      <a:defRPr sz="1200">
        <a:latin typeface="+mn-lt"/>
        <a:ea typeface="+mn-ea"/>
        <a:cs typeface="+mn-cs"/>
        <a:sym typeface="Arial"/>
      </a:defRPr>
    </a:lvl4pPr>
    <a:lvl5pPr indent="914400" defTabSz="457200" latinLnBrk="0">
      <a:defRPr sz="1200">
        <a:latin typeface="+mn-lt"/>
        <a:ea typeface="+mn-ea"/>
        <a:cs typeface="+mn-cs"/>
        <a:sym typeface="Arial"/>
      </a:defRPr>
    </a:lvl5pPr>
    <a:lvl6pPr indent="1143000" defTabSz="457200" latinLnBrk="0">
      <a:defRPr sz="1200">
        <a:latin typeface="+mn-lt"/>
        <a:ea typeface="+mn-ea"/>
        <a:cs typeface="+mn-cs"/>
        <a:sym typeface="Arial"/>
      </a:defRPr>
    </a:lvl6pPr>
    <a:lvl7pPr indent="1371600" defTabSz="457200" latinLnBrk="0">
      <a:defRPr sz="1200">
        <a:latin typeface="+mn-lt"/>
        <a:ea typeface="+mn-ea"/>
        <a:cs typeface="+mn-cs"/>
        <a:sym typeface="Arial"/>
      </a:defRPr>
    </a:lvl7pPr>
    <a:lvl8pPr indent="1600200" defTabSz="457200" latinLnBrk="0">
      <a:defRPr sz="1200">
        <a:latin typeface="+mn-lt"/>
        <a:ea typeface="+mn-ea"/>
        <a:cs typeface="+mn-cs"/>
        <a:sym typeface="Arial"/>
      </a:defRPr>
    </a:lvl8pPr>
    <a:lvl9pPr indent="1828800" defTabSz="4572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/>
          <p:nvPr>
            <p:ph type="pic" idx="13"/>
          </p:nvPr>
        </p:nvSpPr>
        <p:spPr>
          <a:xfrm>
            <a:off x="1153326" y="791853"/>
            <a:ext cx="7990673" cy="43516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/>
          <p:nvPr/>
        </p:nvSpPr>
        <p:spPr>
          <a:xfrm>
            <a:off x="1153325" y="791850"/>
            <a:ext cx="7990676" cy="4351653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6" name="Body Level One…"/>
          <p:cNvSpPr txBox="1"/>
          <p:nvPr>
            <p:ph type="body" sz="quarter" idx="1" hasCustomPrompt="1"/>
          </p:nvPr>
        </p:nvSpPr>
        <p:spPr>
          <a:xfrm>
            <a:off x="1716022" y="2027359"/>
            <a:ext cx="6400802" cy="642402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FFFFFF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2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2691420"/>
            <a:ext cx="5539858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Box 8"/>
          <p:cNvSpPr txBox="1"/>
          <p:nvPr/>
        </p:nvSpPr>
        <p:spPr>
          <a:xfrm rot="5400000">
            <a:off x="-649815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30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6400804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41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extBox 8"/>
          <p:cNvSpPr txBox="1"/>
          <p:nvPr/>
        </p:nvSpPr>
        <p:spPr>
          <a:xfrm rot="5400000">
            <a:off x="-649815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44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6400804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46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7" cy="3047451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7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7" cy="3047451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icture Placeholder 13"/>
          <p:cNvSpPr/>
          <p:nvPr>
            <p:ph type="pic" idx="13"/>
          </p:nvPr>
        </p:nvSpPr>
        <p:spPr>
          <a:xfrm>
            <a:off x="4807286" y="791853"/>
            <a:ext cx="4343214" cy="43432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" name="Rectangle 3"/>
          <p:cNvSpPr/>
          <p:nvPr/>
        </p:nvSpPr>
        <p:spPr>
          <a:xfrm flipH="1">
            <a:off x="-2" y="0"/>
            <a:ext cx="1153330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" name="Presentation title"/>
          <p:cNvSpPr txBox="1"/>
          <p:nvPr>
            <p:ph type="title" hasCustomPrompt="1"/>
          </p:nvPr>
        </p:nvSpPr>
        <p:spPr>
          <a:xfrm>
            <a:off x="1716022" y="466141"/>
            <a:ext cx="3011554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58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3011554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5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extBox 8"/>
          <p:cNvSpPr txBox="1"/>
          <p:nvPr/>
        </p:nvSpPr>
        <p:spPr>
          <a:xfrm rot="5400000">
            <a:off x="-649815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61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Text Placeholder 21"/>
          <p:cNvSpPr/>
          <p:nvPr>
            <p:ph type="body" sz="quarter" idx="14" hasCustomPrompt="1"/>
          </p:nvPr>
        </p:nvSpPr>
        <p:spPr>
          <a:xfrm>
            <a:off x="1719263" y="406119"/>
            <a:ext cx="6400804" cy="223841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pPr/>
            <a:r>
              <a:t>SECTION TITLE</a:t>
            </a:r>
          </a:p>
        </p:txBody>
      </p:sp>
      <p:sp>
        <p:nvSpPr>
          <p:cNvPr id="63" name="Text Placeholder 3"/>
          <p:cNvSpPr/>
          <p:nvPr>
            <p:ph type="body" sz="quarter" idx="15" hasCustomPrompt="1"/>
          </p:nvPr>
        </p:nvSpPr>
        <p:spPr>
          <a:xfrm>
            <a:off x="1719263" y="1913449"/>
            <a:ext cx="3008317" cy="3047451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s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"/>
          <p:cNvSpPr/>
          <p:nvPr/>
        </p:nvSpPr>
        <p:spPr>
          <a:xfrm flipH="1">
            <a:off x="-2" y="0"/>
            <a:ext cx="1153330" cy="5143500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Presentation title"/>
          <p:cNvSpPr txBox="1"/>
          <p:nvPr>
            <p:ph type="title" hasCustomPrompt="1"/>
          </p:nvPr>
        </p:nvSpPr>
        <p:spPr>
          <a:xfrm>
            <a:off x="1716022" y="466141"/>
            <a:ext cx="4576777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73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4576777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7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6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Box 8"/>
          <p:cNvSpPr txBox="1"/>
          <p:nvPr/>
        </p:nvSpPr>
        <p:spPr>
          <a:xfrm rot="5400000">
            <a:off x="-649815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FFFFFF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76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4573538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78" name="Text Placeholder 3"/>
          <p:cNvSpPr/>
          <p:nvPr>
            <p:ph type="body" sz="half" idx="14" hasCustomPrompt="1"/>
          </p:nvPr>
        </p:nvSpPr>
        <p:spPr>
          <a:xfrm>
            <a:off x="1719263" y="1913449"/>
            <a:ext cx="4573538" cy="3047451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79" name="Picture Placeholder 13"/>
          <p:cNvSpPr/>
          <p:nvPr>
            <p:ph type="pic" sz="quarter" idx="15"/>
          </p:nvPr>
        </p:nvSpPr>
        <p:spPr>
          <a:xfrm>
            <a:off x="6656668" y="2641236"/>
            <a:ext cx="2493835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" name="Picture Placeholder 13"/>
          <p:cNvSpPr/>
          <p:nvPr>
            <p:ph type="pic" sz="quarter" idx="16"/>
          </p:nvPr>
        </p:nvSpPr>
        <p:spPr>
          <a:xfrm>
            <a:off x="6656668" y="0"/>
            <a:ext cx="2493835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9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90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  <a:lvl2pPr marL="0" indent="0">
              <a:buSzTx/>
              <a:buNone/>
              <a:defRPr>
                <a:solidFill>
                  <a:srgbClr val="5F9495"/>
                </a:solidFill>
              </a:defRPr>
            </a:lvl2pPr>
            <a:lvl3pPr marL="0" indent="0">
              <a:buSzTx/>
              <a:buNone/>
              <a:defRPr>
                <a:solidFill>
                  <a:srgbClr val="5F9495"/>
                </a:solidFill>
              </a:defRPr>
            </a:lvl3pPr>
            <a:lvl4pPr marL="0" indent="0">
              <a:buSzTx/>
              <a:buNone/>
              <a:defRPr>
                <a:solidFill>
                  <a:srgbClr val="5F9495"/>
                </a:solidFill>
              </a:defRPr>
            </a:lvl4pPr>
            <a:lvl5pPr marL="0" indent="0">
              <a:buSzTx/>
              <a:buNone/>
              <a:defRPr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9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Box 8"/>
          <p:cNvSpPr txBox="1"/>
          <p:nvPr/>
        </p:nvSpPr>
        <p:spPr>
          <a:xfrm rot="5400000">
            <a:off x="-649816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93" name="Straight Connector 10"/>
          <p:cNvSpPr/>
          <p:nvPr/>
        </p:nvSpPr>
        <p:spPr>
          <a:xfrm>
            <a:off x="1153326" y="506092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Text Placeholder 21"/>
          <p:cNvSpPr/>
          <p:nvPr>
            <p:ph type="body" sz="quarter" idx="13" hasCustomPrompt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95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6" cy="30474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6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6" cy="30474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traight Connector 17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TextBox 10"/>
          <p:cNvSpPr txBox="1"/>
          <p:nvPr/>
        </p:nvSpPr>
        <p:spPr>
          <a:xfrm rot="5400000">
            <a:off x="-649815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5" name="Body Level One…"/>
          <p:cNvSpPr txBox="1"/>
          <p:nvPr>
            <p:ph type="body" idx="1" hasCustomPrompt="1"/>
          </p:nvPr>
        </p:nvSpPr>
        <p:spPr>
          <a:xfrm>
            <a:off x="1719263" y="406120"/>
            <a:ext cx="6400804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" name="Presentation title"/>
          <p:cNvSpPr txBox="1"/>
          <p:nvPr>
            <p:ph type="title" hasCustomPrompt="1"/>
          </p:nvPr>
        </p:nvSpPr>
        <p:spPr>
          <a:xfrm>
            <a:off x="1716022" y="1222449"/>
            <a:ext cx="6400802" cy="1102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6279548" y="4635137"/>
            <a:ext cx="273652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1pPr>
      <a:lvl2pPr marL="557212" marR="0" indent="-100012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2pPr>
      <a:lvl3pPr marL="9944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3pPr>
      <a:lvl4pPr marL="14516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4pPr>
      <a:lvl5pPr marL="19088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»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5pPr>
      <a:lvl6pPr marL="23660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6pPr>
      <a:lvl7pPr marL="28232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7pPr>
      <a:lvl8pPr marL="32804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8pPr>
      <a:lvl9pPr marL="37376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mantha_mcelligott@hotmail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Picture Placeholder 11"/>
          <p:cNvGrpSpPr/>
          <p:nvPr/>
        </p:nvGrpSpPr>
        <p:grpSpPr>
          <a:xfrm>
            <a:off x="1153322" y="791853"/>
            <a:ext cx="7990682" cy="4351652"/>
            <a:chOff x="-1" y="0"/>
            <a:chExt cx="7990680" cy="4351651"/>
          </a:xfrm>
        </p:grpSpPr>
        <p:sp>
          <p:nvSpPr>
            <p:cNvPr id="106" name="Rectangle"/>
            <p:cNvSpPr/>
            <p:nvPr/>
          </p:nvSpPr>
          <p:spPr>
            <a:xfrm>
              <a:off x="-2" y="0"/>
              <a:ext cx="7990680" cy="4351650"/>
            </a:xfrm>
            <a:prstGeom prst="rect">
              <a:avLst/>
            </a:prstGeom>
            <a:solidFill>
              <a:srgbClr val="5F949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pic>
          <p:nvPicPr>
            <p:cNvPr id="107" name="image4.jpeg" descr="image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8020" r="0" b="265"/>
            <a:stretch>
              <a:fillRect/>
            </a:stretch>
          </p:blipFill>
          <p:spPr>
            <a:xfrm>
              <a:off x="-1" y="0"/>
              <a:ext cx="7990681" cy="43516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" name="Text Placeholder 2"/>
          <p:cNvSpPr txBox="1"/>
          <p:nvPr>
            <p:ph type="body" sz="quarter" idx="1"/>
          </p:nvPr>
        </p:nvSpPr>
        <p:spPr>
          <a:xfrm>
            <a:off x="1719263" y="406119"/>
            <a:ext cx="6400804" cy="223841"/>
          </a:xfrm>
          <a:prstGeom prst="rect">
            <a:avLst/>
          </a:prstGeom>
        </p:spPr>
        <p:txBody>
          <a:bodyPr/>
          <a:lstStyle/>
          <a:p>
            <a:pPr/>
            <a:r>
              <a:t>THE AWARDING BODY NETWORK</a:t>
            </a:r>
          </a:p>
        </p:txBody>
      </p:sp>
      <p:sp>
        <p:nvSpPr>
          <p:cNvPr id="110" name="Rectangle 6"/>
          <p:cNvSpPr/>
          <p:nvPr/>
        </p:nvSpPr>
        <p:spPr>
          <a:xfrm>
            <a:off x="1153323" y="791850"/>
            <a:ext cx="3997928" cy="4351653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rcRect l="20818" t="0" r="0" b="0"/>
          <a:stretch>
            <a:fillRect/>
          </a:stretch>
        </p:blipFill>
        <p:spPr>
          <a:xfrm>
            <a:off x="1146187" y="2691420"/>
            <a:ext cx="4386535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Provider’s Toolbox:</a:t>
            </a:r>
          </a:p>
          <a:p>
            <a:pPr/>
            <a:r>
              <a:t>3. Questioning Skills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Key Poi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Key Points</a:t>
            </a:r>
          </a:p>
        </p:txBody>
      </p:sp>
      <p:sp>
        <p:nvSpPr>
          <p:cNvPr id="151" name="Purpose - why do I need to give them feedback?…"/>
          <p:cNvSpPr txBox="1"/>
          <p:nvPr/>
        </p:nvSpPr>
        <p:spPr>
          <a:xfrm>
            <a:off x="1668707" y="1408361"/>
            <a:ext cx="6959913" cy="305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Purpose - Why am I asking </a:t>
            </a:r>
            <a:r>
              <a:rPr b="1"/>
              <a:t>this</a:t>
            </a:r>
            <a:r>
              <a:t> particular question?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What do I want them to respond with?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Is this based on fact and observation, or my opinion?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Homework Questions…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Consider time, place, and mood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Consider (you/them) making notes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Keep it factual, specific and something they can actually work on!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Action Plan and Reviewing</a:t>
            </a:r>
          </a:p>
        </p:txBody>
      </p:sp>
      <p:sp>
        <p:nvSpPr>
          <p:cNvPr id="152" name="Text Placeholder 21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INSPIRE model</a:t>
            </a:r>
          </a:p>
        </p:txBody>
      </p:sp>
      <p:sp>
        <p:nvSpPr>
          <p:cNvPr id="155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56" name="Text Placeholder 4"/>
          <p:cNvSpPr/>
          <p:nvPr>
            <p:ph type="body" idx="14"/>
          </p:nvPr>
        </p:nvSpPr>
        <p:spPr>
          <a:xfrm>
            <a:off x="1538221" y="1394012"/>
            <a:ext cx="7871732" cy="32176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 </a:t>
            </a:r>
            <a:r>
              <a:rPr b="0"/>
              <a:t>- Inspire and motivate your followers with a unified vision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</a:t>
            </a:r>
            <a:r>
              <a:rPr b="0"/>
              <a:t> - Nurture an environment of team-focused goals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 </a:t>
            </a:r>
            <a:r>
              <a:rPr b="0"/>
              <a:t>- Set the example you want to see in your followers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</a:t>
            </a:r>
            <a:r>
              <a:rPr b="0"/>
              <a:t> - Praise, and give constructive feedback to help your followers develop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</a:t>
            </a:r>
            <a:r>
              <a:rPr b="0"/>
              <a:t> - Insist on setting high standards, relative to each individual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</a:t>
            </a:r>
            <a:r>
              <a:rPr b="0"/>
              <a:t> - Recognise and respond to each individual’s needs </a:t>
            </a:r>
            <a:endParaRPr>
              <a:solidFill>
                <a:srgbClr val="E8EC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33756">
              <a:lnSpc>
                <a:spcPct val="80000"/>
              </a:lnSpc>
              <a:spcBef>
                <a:spcPts val="700"/>
              </a:spcBef>
              <a:defRPr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3756">
              <a:lnSpc>
                <a:spcPct val="80000"/>
              </a:lnSpc>
              <a:spcBef>
                <a:spcPts val="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</a:t>
            </a:r>
            <a:r>
              <a:rPr b="0"/>
              <a:t> - Encourage followers to create and implement their own solutions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One last th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One last thing…</a:t>
            </a:r>
          </a:p>
        </p:txBody>
      </p:sp>
      <p:sp>
        <p:nvSpPr>
          <p:cNvPr id="159" name="If in doubt, HEEAR:…"/>
          <p:cNvSpPr txBox="1"/>
          <p:nvPr/>
        </p:nvSpPr>
        <p:spPr>
          <a:xfrm>
            <a:off x="3523858" y="1417911"/>
            <a:ext cx="2785127" cy="3152137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FF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If in doubt, HEEAR: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Humble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Encouraging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Empathetic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Appropriate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Rapport</a:t>
            </a:r>
          </a:p>
        </p:txBody>
      </p:sp>
      <p:sp>
        <p:nvSpPr>
          <p:cNvPr id="160" name="Text Placeholder 21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Question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7763"/>
          </a:lstStyle>
          <a:p>
            <a:pPr/>
            <a:r>
              <a:t>Questions?</a:t>
            </a:r>
          </a:p>
        </p:txBody>
      </p:sp>
      <p:sp>
        <p:nvSpPr>
          <p:cNvPr id="163" name="Text Placeholder 21"/>
          <p:cNvSpPr txBox="1"/>
          <p:nvPr>
            <p:ph type="body" sz="quarter" idx="1"/>
          </p:nvPr>
        </p:nvSpPr>
        <p:spPr>
          <a:xfrm>
            <a:off x="1719263" y="406119"/>
            <a:ext cx="6400804" cy="223841"/>
          </a:xfrm>
          <a:prstGeom prst="rect">
            <a:avLst/>
          </a:prstGeom>
        </p:spPr>
        <p:txBody>
          <a:bodyPr/>
          <a:lstStyle>
            <a:lvl1pPr>
              <a:spcBef>
                <a:spcPts val="100"/>
              </a:spcBef>
              <a:defRPr cap="all" spc="300" sz="700">
                <a:solidFill>
                  <a:srgbClr val="4E4E4C"/>
                </a:solidFill>
              </a:defRPr>
            </a:lvl1pPr>
          </a:lstStyle>
          <a:p>
            <a:pPr/>
            <a:r>
              <a:t>LEARN – LEAD - INSPIRE</a:t>
            </a:r>
          </a:p>
        </p:txBody>
      </p:sp>
      <p:sp>
        <p:nvSpPr>
          <p:cNvPr id="164" name="samantha_mcelligott@hotmail.com"/>
          <p:cNvSpPr txBox="1"/>
          <p:nvPr/>
        </p:nvSpPr>
        <p:spPr>
          <a:xfrm>
            <a:off x="3484805" y="2386331"/>
            <a:ext cx="3665073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j-lt"/>
                <a:ea typeface="+mj-ea"/>
                <a:cs typeface="+mj-cs"/>
                <a:sym typeface="Helvetica"/>
                <a:hlinkClick r:id="rId2" invalidUrl="" action="" tgtFrame="" tooltip="" history="1" highlightClick="0" endSnd="0"/>
              </a:defRPr>
            </a:lvl1pPr>
          </a:lstStyle>
          <a:p>
            <a:pPr/>
            <a:r>
              <a:rPr>
                <a:hlinkClick r:id="rId2" invalidUrl="" action="" tgtFrame="" tooltip="" history="1" highlightClick="0" endSnd="0"/>
              </a:rPr>
              <a:t>samantha_mcelligott@hotmail.com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Session Overview</a:t>
            </a:r>
          </a:p>
        </p:txBody>
      </p:sp>
      <p:sp>
        <p:nvSpPr>
          <p:cNvPr id="115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16" name="Text Placeholder 4"/>
          <p:cNvSpPr/>
          <p:nvPr>
            <p:ph type="body" idx="14"/>
          </p:nvPr>
        </p:nvSpPr>
        <p:spPr>
          <a:xfrm>
            <a:off x="1708597" y="1371733"/>
            <a:ext cx="6880134" cy="3375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Based on recent research</a:t>
            </a:r>
            <a:endParaRPr spc="245">
              <a:solidFill>
                <a:srgbClr val="FFFFFF"/>
              </a:solidFill>
            </a:endParaRPr>
          </a:p>
          <a:p>
            <a:pPr lvl="1" marL="434578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i.e., evidence of current situation, and what else is needed </a:t>
            </a:r>
            <a:endParaRPr spc="245">
              <a:solidFill>
                <a:srgbClr val="FFFFFF"/>
              </a:solidFill>
            </a:endParaRPr>
          </a:p>
          <a:p>
            <a:pPr lvl="1" marL="434578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Well done!</a:t>
            </a:r>
            <a:endParaRPr spc="245">
              <a:solidFill>
                <a:srgbClr val="FFFFFF"/>
              </a:solidFill>
            </a:endParaRPr>
          </a:p>
          <a:p>
            <a:pPr lvl="1" marL="434578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Tweaking performance, recognising your strengths, working on refining skills</a:t>
            </a:r>
            <a:endParaRPr spc="245">
              <a:solidFill>
                <a:srgbClr val="FFFFFF"/>
              </a:solidFill>
            </a:endParaRPr>
          </a:p>
          <a:p>
            <a:pPr lvl="1" marL="434578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What and How?</a:t>
            </a:r>
            <a:endParaRPr spc="245">
              <a:solidFill>
                <a:srgbClr val="FFFFFF"/>
              </a:solidFill>
            </a:endParaRPr>
          </a:p>
          <a:p>
            <a:pPr lvl="1" marL="434578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Definition and understanding importance of good feedback, and how to do it!</a:t>
            </a:r>
          </a:p>
          <a:p>
            <a:pPr defTabSz="330280">
              <a:spcBef>
                <a:spcPts val="0"/>
              </a:spcBef>
              <a:defRPr cap="none" spc="0" sz="1800">
                <a:solidFill>
                  <a:schemeClr val="accent4"/>
                </a:solidFill>
              </a:defRPr>
            </a:pPr>
          </a:p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Questions welcome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Effective Questioning</a:t>
            </a:r>
          </a:p>
        </p:txBody>
      </p:sp>
      <p:sp>
        <p:nvSpPr>
          <p:cNvPr id="119" name="Text Placeholder 3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20" name="Text Placeholder 4"/>
          <p:cNvSpPr/>
          <p:nvPr>
            <p:ph type="body" idx="14"/>
          </p:nvPr>
        </p:nvSpPr>
        <p:spPr>
          <a:xfrm>
            <a:off x="1738178" y="1314658"/>
            <a:ext cx="7021085" cy="30474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272474">
              <a:lnSpc>
                <a:spcPct val="80000"/>
              </a:lnSpc>
              <a:spcBef>
                <a:spcPts val="0"/>
              </a:spcBef>
              <a:defRPr b="1" cap="none" spc="0" sz="2134">
                <a:solidFill>
                  <a:schemeClr val="accent4"/>
                </a:solidFill>
              </a:defRPr>
            </a:pPr>
            <a:r>
              <a:t>Purpose:</a:t>
            </a:r>
          </a:p>
          <a:p>
            <a:pPr marL="204236" indent="-204236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Taking ownership</a:t>
            </a:r>
          </a:p>
          <a:p>
            <a:pPr marL="204236" indent="-204236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Encouraging thinking and self-reflection</a:t>
            </a:r>
          </a:p>
          <a:p>
            <a:pPr marL="204236" indent="-204236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Engage candidate in their own development and motivation</a:t>
            </a:r>
          </a:p>
          <a:p>
            <a:pPr defTabSz="272474">
              <a:lnSpc>
                <a:spcPct val="80000"/>
              </a:lnSpc>
              <a:spcBef>
                <a:spcPts val="0"/>
              </a:spcBef>
              <a:defRPr cap="none" spc="0" sz="2134">
                <a:solidFill>
                  <a:schemeClr val="accent4"/>
                </a:solidFill>
              </a:defRPr>
            </a:pPr>
          </a:p>
          <a:p>
            <a:pPr defTabSz="272474">
              <a:lnSpc>
                <a:spcPct val="80000"/>
              </a:lnSpc>
              <a:spcBef>
                <a:spcPts val="0"/>
              </a:spcBef>
              <a:defRPr b="1" cap="none" spc="0" sz="2134">
                <a:solidFill>
                  <a:schemeClr val="accent4"/>
                </a:solidFill>
              </a:defRPr>
            </a:pPr>
            <a:r>
              <a:t>Logistics:</a:t>
            </a:r>
          </a:p>
          <a:p>
            <a:pPr marL="149383" indent="-149383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When and what?</a:t>
            </a:r>
          </a:p>
          <a:p>
            <a:pPr marL="149383" indent="-149383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How deep do I go?</a:t>
            </a:r>
          </a:p>
          <a:p>
            <a:pPr marL="149383" indent="-149383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Timing</a:t>
            </a:r>
          </a:p>
          <a:p>
            <a:pPr marL="149383" indent="-149383" defTabSz="272474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34">
                <a:solidFill>
                  <a:schemeClr val="accent4"/>
                </a:solidFill>
              </a:defRPr>
            </a:pPr>
            <a:r>
              <a:t>Use of language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ur Influence"/>
          <p:cNvSpPr txBox="1"/>
          <p:nvPr>
            <p:ph type="title"/>
          </p:nvPr>
        </p:nvSpPr>
        <p:spPr>
          <a:xfrm>
            <a:off x="1719263" y="516941"/>
            <a:ext cx="6400803" cy="1102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Taking Ownership of Learning</a:t>
            </a:r>
          </a:p>
        </p:txBody>
      </p:sp>
      <p:sp>
        <p:nvSpPr>
          <p:cNvPr id="123" name="Problems:…"/>
          <p:cNvSpPr txBox="1"/>
          <p:nvPr/>
        </p:nvSpPr>
        <p:spPr>
          <a:xfrm>
            <a:off x="1770307" y="1431221"/>
            <a:ext cx="6531553" cy="3384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200">
                <a:solidFill>
                  <a:schemeClr val="accent4"/>
                </a:solidFill>
              </a:defRPr>
            </a:pPr>
            <a:r>
              <a:t>Problems:</a:t>
            </a:r>
          </a:p>
          <a:p>
            <a:pPr>
              <a:defRPr sz="2200">
                <a:solidFill>
                  <a:schemeClr val="accent4"/>
                </a:solidFill>
              </a:defRPr>
            </a:pPr>
            <a:r>
              <a:t>- Competency (‘real’ or perceived)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Expert view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How questions are presented</a:t>
            </a:r>
          </a:p>
          <a:p>
            <a:pPr>
              <a:defRPr sz="2200">
                <a:solidFill>
                  <a:schemeClr val="accent4"/>
                </a:solidFill>
              </a:defRPr>
            </a:pPr>
          </a:p>
          <a:p>
            <a:pPr>
              <a:defRPr b="1" sz="2200">
                <a:solidFill>
                  <a:schemeClr val="accent4"/>
                </a:solidFill>
              </a:defRPr>
            </a:pPr>
            <a:r>
              <a:t>Antidote: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Constant feedback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No surprises or ‘fake news’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Practice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</a:defRPr>
            </a:pPr>
            <a:r>
              <a:t>Make and use resources/notes</a:t>
            </a:r>
          </a:p>
        </p:txBody>
      </p:sp>
      <p:sp>
        <p:nvSpPr>
          <p:cNvPr id="124" name="Text Placeholder 21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03726" y="1538709"/>
            <a:ext cx="6825394" cy="317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Framework for Questio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Framework for Questioning</a:t>
            </a:r>
          </a:p>
        </p:txBody>
      </p:sp>
      <p:sp>
        <p:nvSpPr>
          <p:cNvPr id="128" name="LEARN – LEAD- INSPIRE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29" name="Text Placeholder 3"/>
          <p:cNvSpPr/>
          <p:nvPr/>
        </p:nvSpPr>
        <p:spPr>
          <a:xfrm>
            <a:off x="1587727" y="1604021"/>
            <a:ext cx="3046874" cy="3047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274320">
              <a:defRPr b="1" cap="all" spc="390" sz="1560">
                <a:solidFill>
                  <a:srgbClr val="FFFFFF"/>
                </a:solidFill>
              </a:defRPr>
            </a:pPr>
            <a:r>
              <a:t>1. What do you really want?</a:t>
            </a:r>
          </a:p>
          <a:p>
            <a:pPr defTabSz="274320">
              <a:defRPr b="1" cap="all" spc="390" sz="1560">
                <a:solidFill>
                  <a:srgbClr val="FFFFFF"/>
                </a:solidFill>
              </a:defRPr>
            </a:pPr>
          </a:p>
          <a:p>
            <a:pPr defTabSz="274320">
              <a:defRPr b="1" cap="all" spc="390" sz="1560">
                <a:solidFill>
                  <a:srgbClr val="FFFFFF"/>
                </a:solidFill>
              </a:defRPr>
            </a:pPr>
            <a:r>
              <a:t>2. What is stopping you from getting there?</a:t>
            </a:r>
          </a:p>
          <a:p>
            <a:pPr defTabSz="274320">
              <a:defRPr b="1" cap="all" spc="390" sz="1560">
                <a:solidFill>
                  <a:srgbClr val="FFFFFF"/>
                </a:solidFill>
              </a:defRPr>
            </a:pPr>
          </a:p>
          <a:p>
            <a:pPr defTabSz="274320">
              <a:defRPr b="1" cap="all" spc="390" sz="1560">
                <a:solidFill>
                  <a:srgbClr val="FFFFFF"/>
                </a:solidFill>
              </a:defRPr>
            </a:pPr>
            <a:r>
              <a:t>3. What are you going to do about it?</a:t>
            </a:r>
          </a:p>
          <a:p>
            <a:pPr defTabSz="274320">
              <a:defRPr b="1" cap="all" spc="390" sz="156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d Ques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Good Questions</a:t>
            </a:r>
          </a:p>
        </p:txBody>
      </p:sp>
      <p:sp>
        <p:nvSpPr>
          <p:cNvPr id="132" name="* What would you like to have achieved by the end of today?…"/>
          <p:cNvSpPr txBox="1"/>
          <p:nvPr/>
        </p:nvSpPr>
        <p:spPr>
          <a:xfrm>
            <a:off x="1636413" y="1404551"/>
            <a:ext cx="6216731" cy="3106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 would you like to have achieved by the end of today?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What’s missing from your repertoire right now?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If you could change one thing right now what would it be?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How will you know when you have completed that action?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What’s the 1st step you could take?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 do you not want me to ask you about? (           )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How does this serve you?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 are you getting right?</a:t>
            </a:r>
          </a:p>
          <a:p>
            <a:pPr>
              <a:lnSpc>
                <a:spcPct val="130000"/>
              </a:lnSpc>
              <a:defRPr>
                <a:solidFill>
                  <a:schemeClr val="accent4"/>
                </a:solidFill>
              </a:defRPr>
            </a:pPr>
            <a:r>
              <a:t>* What was your biggest win today?</a:t>
            </a:r>
          </a:p>
        </p:txBody>
      </p:sp>
      <p:sp>
        <p:nvSpPr>
          <p:cNvPr id="133" name="Moustache"/>
          <p:cNvSpPr/>
          <p:nvPr/>
        </p:nvSpPr>
        <p:spPr>
          <a:xfrm>
            <a:off x="6470832" y="3227399"/>
            <a:ext cx="652524" cy="198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72" fill="norm" stroke="1" extrusionOk="0">
                <a:moveTo>
                  <a:pt x="8998" y="0"/>
                </a:moveTo>
                <a:cubicBezTo>
                  <a:pt x="8482" y="0"/>
                  <a:pt x="8001" y="402"/>
                  <a:pt x="7584" y="1098"/>
                </a:cubicBezTo>
                <a:lnTo>
                  <a:pt x="7582" y="1094"/>
                </a:lnTo>
                <a:cubicBezTo>
                  <a:pt x="7582" y="1094"/>
                  <a:pt x="7563" y="1129"/>
                  <a:pt x="7494" y="1257"/>
                </a:cubicBezTo>
                <a:cubicBezTo>
                  <a:pt x="7458" y="1322"/>
                  <a:pt x="7421" y="1383"/>
                  <a:pt x="7386" y="1453"/>
                </a:cubicBezTo>
                <a:cubicBezTo>
                  <a:pt x="7095" y="1987"/>
                  <a:pt x="6392" y="3270"/>
                  <a:pt x="4739" y="6255"/>
                </a:cubicBezTo>
                <a:cubicBezTo>
                  <a:pt x="4739" y="6255"/>
                  <a:pt x="3029" y="9405"/>
                  <a:pt x="1998" y="9104"/>
                </a:cubicBezTo>
                <a:cubicBezTo>
                  <a:pt x="1998" y="9104"/>
                  <a:pt x="974" y="9016"/>
                  <a:pt x="987" y="5713"/>
                </a:cubicBezTo>
                <a:cubicBezTo>
                  <a:pt x="987" y="5713"/>
                  <a:pt x="929" y="1937"/>
                  <a:pt x="2082" y="1885"/>
                </a:cubicBezTo>
                <a:cubicBezTo>
                  <a:pt x="2082" y="1885"/>
                  <a:pt x="2758" y="1671"/>
                  <a:pt x="3235" y="2610"/>
                </a:cubicBezTo>
                <a:cubicBezTo>
                  <a:pt x="3235" y="2610"/>
                  <a:pt x="2839" y="405"/>
                  <a:pt x="1689" y="662"/>
                </a:cubicBezTo>
                <a:cubicBezTo>
                  <a:pt x="649" y="894"/>
                  <a:pt x="0" y="3740"/>
                  <a:pt x="0" y="7531"/>
                </a:cubicBezTo>
                <a:cubicBezTo>
                  <a:pt x="0" y="8916"/>
                  <a:pt x="103" y="14137"/>
                  <a:pt x="3416" y="17403"/>
                </a:cubicBezTo>
                <a:cubicBezTo>
                  <a:pt x="3416" y="17403"/>
                  <a:pt x="8195" y="21600"/>
                  <a:pt x="10800" y="14731"/>
                </a:cubicBezTo>
                <a:cubicBezTo>
                  <a:pt x="13405" y="21600"/>
                  <a:pt x="18185" y="17403"/>
                  <a:pt x="18184" y="17403"/>
                </a:cubicBezTo>
                <a:cubicBezTo>
                  <a:pt x="21497" y="14137"/>
                  <a:pt x="21600" y="8916"/>
                  <a:pt x="21600" y="7531"/>
                </a:cubicBezTo>
                <a:cubicBezTo>
                  <a:pt x="21600" y="3740"/>
                  <a:pt x="20804" y="1063"/>
                  <a:pt x="19911" y="662"/>
                </a:cubicBezTo>
                <a:cubicBezTo>
                  <a:pt x="18772" y="151"/>
                  <a:pt x="18365" y="2610"/>
                  <a:pt x="18365" y="2610"/>
                </a:cubicBezTo>
                <a:cubicBezTo>
                  <a:pt x="18842" y="1671"/>
                  <a:pt x="19518" y="1885"/>
                  <a:pt x="19518" y="1885"/>
                </a:cubicBezTo>
                <a:cubicBezTo>
                  <a:pt x="20671" y="1937"/>
                  <a:pt x="20613" y="5713"/>
                  <a:pt x="20613" y="5713"/>
                </a:cubicBezTo>
                <a:cubicBezTo>
                  <a:pt x="20626" y="9016"/>
                  <a:pt x="19602" y="9104"/>
                  <a:pt x="19602" y="9104"/>
                </a:cubicBezTo>
                <a:cubicBezTo>
                  <a:pt x="18571" y="9405"/>
                  <a:pt x="16861" y="6255"/>
                  <a:pt x="16861" y="6255"/>
                </a:cubicBezTo>
                <a:cubicBezTo>
                  <a:pt x="15208" y="3271"/>
                  <a:pt x="14504" y="1987"/>
                  <a:pt x="14214" y="1453"/>
                </a:cubicBezTo>
                <a:cubicBezTo>
                  <a:pt x="14179" y="1383"/>
                  <a:pt x="14142" y="1322"/>
                  <a:pt x="14106" y="1257"/>
                </a:cubicBezTo>
                <a:cubicBezTo>
                  <a:pt x="14037" y="1129"/>
                  <a:pt x="14018" y="1094"/>
                  <a:pt x="14018" y="1094"/>
                </a:cubicBezTo>
                <a:lnTo>
                  <a:pt x="14016" y="1098"/>
                </a:lnTo>
                <a:cubicBezTo>
                  <a:pt x="13599" y="402"/>
                  <a:pt x="13118" y="0"/>
                  <a:pt x="12602" y="0"/>
                </a:cubicBezTo>
                <a:cubicBezTo>
                  <a:pt x="11918" y="0"/>
                  <a:pt x="11291" y="700"/>
                  <a:pt x="10800" y="1871"/>
                </a:cubicBezTo>
                <a:cubicBezTo>
                  <a:pt x="10309" y="700"/>
                  <a:pt x="9682" y="0"/>
                  <a:pt x="8998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34" name="LEARN – LEAD- INSPIRE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Why are they good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Why are they good?</a:t>
            </a:r>
          </a:p>
        </p:txBody>
      </p:sp>
      <p:sp>
        <p:nvSpPr>
          <p:cNvPr id="137" name="Text Placeholder 3"/>
          <p:cNvSpPr/>
          <p:nvPr>
            <p:ph type="body" idx="14"/>
          </p:nvPr>
        </p:nvSpPr>
        <p:spPr>
          <a:xfrm>
            <a:off x="1698943" y="1545069"/>
            <a:ext cx="3008316" cy="34157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14846" indent="-114846">
              <a:buSzPct val="100000"/>
              <a:buChar char="-"/>
              <a:defRPr spc="375" sz="1500"/>
            </a:pPr>
            <a:r>
              <a:t>Force reflection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Client-centred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Building blocks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Progressive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Challenging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Encourage ownership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Problem solving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Open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Objective</a:t>
            </a:r>
          </a:p>
          <a:p>
            <a:pPr marL="114846" indent="-114846">
              <a:buSzPct val="100000"/>
              <a:buChar char="-"/>
              <a:defRPr spc="375" sz="1500"/>
            </a:pPr>
            <a:r>
              <a:t>Behaviours and actions</a:t>
            </a:r>
          </a:p>
        </p:txBody>
      </p:sp>
      <p:sp>
        <p:nvSpPr>
          <p:cNvPr id="138" name="Text Placeholder 3"/>
          <p:cNvSpPr/>
          <p:nvPr>
            <p:ph type="body" idx="15"/>
          </p:nvPr>
        </p:nvSpPr>
        <p:spPr>
          <a:xfrm>
            <a:off x="5108509" y="1341754"/>
            <a:ext cx="3008316" cy="341594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defRPr b="1" spc="400" sz="1600"/>
            </a:pPr>
            <a:r>
              <a:t>AVOID!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Closed (Hmm…)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Personal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Rhetorical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Multiple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Trick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Spiralling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Opinion-based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Vague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Magician!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Subjective</a:t>
            </a:r>
          </a:p>
          <a:p>
            <a:pPr marL="141350" indent="-141350">
              <a:buSzPct val="100000"/>
              <a:buChar char="-"/>
              <a:defRPr spc="400" sz="1600"/>
            </a:pPr>
            <a:r>
              <a:t>Deep???</a:t>
            </a:r>
          </a:p>
        </p:txBody>
      </p:sp>
      <p:sp>
        <p:nvSpPr>
          <p:cNvPr id="139" name="LEARN – LEAD- INSPIRE"/>
          <p:cNvSpPr txBox="1"/>
          <p:nvPr/>
        </p:nvSpPr>
        <p:spPr>
          <a:xfrm>
            <a:off x="1719263" y="406120"/>
            <a:ext cx="6400803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Building Rapp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Building Rapport</a:t>
            </a:r>
          </a:p>
        </p:txBody>
      </p:sp>
      <p:pic>
        <p:nvPicPr>
          <p:cNvPr id="142" name="page1image4462384.png" descr="page1image446238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92285" y="1450770"/>
            <a:ext cx="5442015" cy="309583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ext"/>
          <p:cNvSpPr txBox="1"/>
          <p:nvPr/>
        </p:nvSpPr>
        <p:spPr>
          <a:xfrm>
            <a:off x="-9321800" y="-5156200"/>
            <a:ext cx="142237" cy="44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44" name="LEARN – LEAD- INSPIRE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op Ti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Top Tips</a:t>
            </a:r>
          </a:p>
        </p:txBody>
      </p:sp>
      <p:sp>
        <p:nvSpPr>
          <p:cNvPr id="147" name="Text Placeholder 3"/>
          <p:cNvSpPr/>
          <p:nvPr>
            <p:ph type="body" idx="14"/>
          </p:nvPr>
        </p:nvSpPr>
        <p:spPr>
          <a:xfrm>
            <a:off x="1668463" y="1537529"/>
            <a:ext cx="6256182" cy="3047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cap="none" spc="0" sz="1632">
                <a:solidFill>
                  <a:schemeClr val="accent4"/>
                </a:solidFill>
              </a:defRPr>
            </a:pPr>
            <a:r>
              <a:t> </a:t>
            </a:r>
            <a:r>
              <a:rPr b="1" sz="1700"/>
              <a:t>Think first! </a:t>
            </a:r>
            <a:endParaRPr b="1" sz="1700"/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Silence is golden…And a bit more silence…And even a bit more</a:t>
            </a:r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But/And</a:t>
            </a:r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Framework</a:t>
            </a:r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Purpose above all</a:t>
            </a:r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If I could ask </a:t>
            </a:r>
            <a:r>
              <a:rPr i="1"/>
              <a:t>the</a:t>
            </a:r>
            <a:r>
              <a:t> greatest question </a:t>
            </a:r>
            <a:r>
              <a:rPr u="sng"/>
              <a:t>of all time</a:t>
            </a:r>
            <a:r>
              <a:t> for this person right now, what would it be?</a:t>
            </a:r>
          </a:p>
          <a:p>
            <a:pPr marL="81814" indent="-81814" defTabSz="310895">
              <a:lnSpc>
                <a:spcPct val="130000"/>
              </a:lnSpc>
              <a:spcBef>
                <a:spcPts val="0"/>
              </a:spcBef>
              <a:buSzPct val="60000"/>
              <a:buBlip>
                <a:blip r:embed="rId2"/>
              </a:buBlip>
              <a:defRPr b="1" cap="none" spc="0" sz="1700">
                <a:solidFill>
                  <a:schemeClr val="accent4"/>
                </a:solidFill>
              </a:defRPr>
            </a:pPr>
            <a:r>
              <a:t> Begin with the end in mind…</a:t>
            </a:r>
          </a:p>
        </p:txBody>
      </p:sp>
      <p:sp>
        <p:nvSpPr>
          <p:cNvPr id="148" name="LEARN – LEAD- INSPIRE"/>
          <p:cNvSpPr txBox="1"/>
          <p:nvPr>
            <p:ph type="body" sz="quarter" idx="1"/>
          </p:nvPr>
        </p:nvSpPr>
        <p:spPr>
          <a:xfrm>
            <a:off x="1719263" y="406120"/>
            <a:ext cx="6400803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